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257" r:id="rId5"/>
    <p:sldId id="268" r:id="rId6"/>
    <p:sldId id="291" r:id="rId7"/>
    <p:sldId id="292" r:id="rId8"/>
    <p:sldId id="283" r:id="rId9"/>
    <p:sldId id="289" r:id="rId10"/>
    <p:sldId id="267" r:id="rId11"/>
    <p:sldId id="290" r:id="rId12"/>
    <p:sldId id="284" r:id="rId13"/>
    <p:sldId id="285" r:id="rId14"/>
    <p:sldId id="286" r:id="rId15"/>
    <p:sldId id="287" r:id="rId16"/>
    <p:sldId id="288"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0B1"/>
    <a:srgbClr val="4960A1"/>
    <a:srgbClr val="3072BA"/>
    <a:srgbClr val="039BE7"/>
    <a:srgbClr val="9CBEBD"/>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80221" autoAdjust="0"/>
  </p:normalViewPr>
  <p:slideViewPr>
    <p:cSldViewPr snapToGrid="0">
      <p:cViewPr varScale="1">
        <p:scale>
          <a:sx n="86" d="100"/>
          <a:sy n="86" d="100"/>
        </p:scale>
        <p:origin x="6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9/7/2018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‹Nr.›</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09/07/2018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‹Nr.›</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extLst>
      <p:ext uri="{BB962C8B-B14F-4D97-AF65-F5344CB8AC3E}">
        <p14:creationId xmlns:p14="http://schemas.microsoft.com/office/powerpoint/2010/main" val="251798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err="1" smtClean="0"/>
              <a:t>Als</a:t>
            </a:r>
            <a:r>
              <a:rPr lang="en-GB" b="1" baseline="0" dirty="0" smtClean="0"/>
              <a:t> </a:t>
            </a:r>
            <a:r>
              <a:rPr lang="en-GB" b="1" baseline="0" dirty="0" err="1" smtClean="0"/>
              <a:t>Antwort</a:t>
            </a:r>
            <a:r>
              <a:rPr lang="en-GB" b="1" baseline="0" dirty="0" smtClean="0"/>
              <a:t> </a:t>
            </a:r>
            <a:r>
              <a:rPr lang="en-GB" b="1" baseline="0" dirty="0" err="1" smtClean="0"/>
              <a:t>könnten</a:t>
            </a:r>
            <a:r>
              <a:rPr lang="en-GB" b="1" baseline="0" dirty="0" smtClean="0"/>
              <a:t> </a:t>
            </a:r>
            <a:r>
              <a:rPr lang="en-GB" b="1" baseline="0" dirty="0" err="1" smtClean="0"/>
              <a:t>folgende</a:t>
            </a:r>
            <a:r>
              <a:rPr lang="en-GB" b="1" baseline="0" dirty="0" smtClean="0"/>
              <a:t> Dinge </a:t>
            </a:r>
            <a:r>
              <a:rPr lang="en-GB" b="1" baseline="0" dirty="0" err="1" smtClean="0"/>
              <a:t>genannt</a:t>
            </a:r>
            <a:r>
              <a:rPr lang="en-GB" b="1" baseline="0" dirty="0" smtClean="0"/>
              <a:t> </a:t>
            </a:r>
            <a:r>
              <a:rPr lang="en-GB" b="1" baseline="0" dirty="0" err="1" smtClean="0"/>
              <a:t>werden</a:t>
            </a:r>
            <a:r>
              <a:rPr lang="en-GB" b="1" baseline="0" dirty="0" smtClean="0"/>
              <a:t>:</a:t>
            </a:r>
          </a:p>
          <a:p>
            <a:r>
              <a:rPr lang="en-GB" baseline="0" dirty="0" smtClean="0"/>
              <a:t>Wie die Person </a:t>
            </a:r>
            <a:r>
              <a:rPr lang="en-GB" baseline="0" dirty="0" err="1" smtClean="0"/>
              <a:t>aussieht</a:t>
            </a:r>
            <a:r>
              <a:rPr lang="en-GB" baseline="0" dirty="0" smtClean="0"/>
              <a:t>; </a:t>
            </a:r>
            <a:r>
              <a:rPr lang="en-GB" baseline="0" dirty="0" err="1" smtClean="0"/>
              <a:t>sieht</a:t>
            </a:r>
            <a:r>
              <a:rPr lang="en-GB" baseline="0" dirty="0" smtClean="0"/>
              <a:t> </a:t>
            </a:r>
            <a:r>
              <a:rPr lang="en-GB" baseline="0" dirty="0" err="1" smtClean="0"/>
              <a:t>sie</a:t>
            </a:r>
            <a:r>
              <a:rPr lang="en-GB" baseline="0" dirty="0" smtClean="0"/>
              <a:t> </a:t>
            </a:r>
            <a:r>
              <a:rPr lang="en-GB" baseline="0" dirty="0" err="1" smtClean="0"/>
              <a:t>glücklich</a:t>
            </a:r>
            <a:r>
              <a:rPr lang="en-GB" baseline="0" dirty="0" smtClean="0"/>
              <a:t> </a:t>
            </a:r>
            <a:r>
              <a:rPr lang="en-GB" baseline="0" dirty="0" err="1" smtClean="0"/>
              <a:t>oder</a:t>
            </a:r>
            <a:r>
              <a:rPr lang="en-GB" baseline="0" dirty="0" smtClean="0"/>
              <a:t> </a:t>
            </a:r>
            <a:r>
              <a:rPr lang="en-GB" baseline="0" dirty="0" err="1" smtClean="0"/>
              <a:t>gelangweilt</a:t>
            </a:r>
            <a:r>
              <a:rPr lang="en-GB" baseline="0" dirty="0" smtClean="0"/>
              <a:t> </a:t>
            </a:r>
            <a:r>
              <a:rPr lang="en-GB" baseline="0" dirty="0" err="1" smtClean="0"/>
              <a:t>mit</a:t>
            </a:r>
            <a:r>
              <a:rPr lang="en-GB" baseline="0" dirty="0" smtClean="0"/>
              <a:t> </a:t>
            </a:r>
            <a:r>
              <a:rPr lang="en-GB" baseline="0" dirty="0" err="1" smtClean="0"/>
              <a:t>Ihren</a:t>
            </a:r>
            <a:r>
              <a:rPr lang="en-GB" baseline="0" dirty="0" smtClean="0"/>
              <a:t> </a:t>
            </a:r>
            <a:r>
              <a:rPr lang="en-GB" baseline="0" dirty="0" err="1" smtClean="0"/>
              <a:t>Antworten</a:t>
            </a:r>
            <a:r>
              <a:rPr lang="en-GB" baseline="0" dirty="0" smtClean="0"/>
              <a:t> </a:t>
            </a:r>
            <a:r>
              <a:rPr lang="en-GB" baseline="0" dirty="0" err="1" smtClean="0"/>
              <a:t>aus</a:t>
            </a:r>
            <a:r>
              <a:rPr lang="en-GB" baseline="0" dirty="0" smtClean="0"/>
              <a:t>;  hat </a:t>
            </a:r>
            <a:r>
              <a:rPr lang="en-GB" baseline="0" dirty="0" err="1" smtClean="0"/>
              <a:t>Sie</a:t>
            </a:r>
            <a:r>
              <a:rPr lang="en-GB" baseline="0" dirty="0" smtClean="0"/>
              <a:t> an </a:t>
            </a:r>
            <a:r>
              <a:rPr lang="en-GB" baseline="0" dirty="0" err="1" smtClean="0"/>
              <a:t>Ihnen</a:t>
            </a:r>
            <a:r>
              <a:rPr lang="en-GB" baseline="0" dirty="0" smtClean="0"/>
              <a:t> </a:t>
            </a:r>
            <a:r>
              <a:rPr lang="en-GB" baseline="0" dirty="0" err="1" smtClean="0"/>
              <a:t>Interesse</a:t>
            </a:r>
            <a:r>
              <a:rPr lang="en-GB" baseline="0" dirty="0" smtClean="0"/>
              <a:t>; </a:t>
            </a:r>
            <a:r>
              <a:rPr lang="en-GB" baseline="0" dirty="0" err="1" smtClean="0"/>
              <a:t>sieht</a:t>
            </a:r>
            <a:r>
              <a:rPr lang="en-GB" baseline="0" dirty="0" smtClean="0"/>
              <a:t> </a:t>
            </a:r>
            <a:r>
              <a:rPr lang="en-GB" baseline="0" dirty="0" err="1" smtClean="0"/>
              <a:t>sie</a:t>
            </a:r>
            <a:r>
              <a:rPr lang="en-GB" baseline="0" dirty="0" smtClean="0"/>
              <a:t> wie </a:t>
            </a:r>
            <a:r>
              <a:rPr lang="en-GB" baseline="0" dirty="0" err="1" smtClean="0"/>
              <a:t>jene</a:t>
            </a:r>
            <a:r>
              <a:rPr lang="en-GB" baseline="0" dirty="0" smtClean="0"/>
              <a:t> </a:t>
            </a:r>
            <a:r>
              <a:rPr lang="en-GB" baseline="0" dirty="0" err="1" smtClean="0"/>
              <a:t>Personen</a:t>
            </a:r>
            <a:r>
              <a:rPr lang="en-GB" baseline="0" dirty="0" smtClean="0"/>
              <a:t> </a:t>
            </a:r>
            <a:r>
              <a:rPr lang="en-GB" baseline="0" dirty="0" err="1" smtClean="0"/>
              <a:t>aus</a:t>
            </a:r>
            <a:r>
              <a:rPr lang="en-GB" baseline="0" dirty="0" smtClean="0"/>
              <a:t>, </a:t>
            </a:r>
            <a:r>
              <a:rPr lang="en-GB" baseline="0" dirty="0" err="1" smtClean="0"/>
              <a:t>mit</a:t>
            </a:r>
            <a:r>
              <a:rPr lang="en-GB" baseline="0" dirty="0" smtClean="0"/>
              <a:t> </a:t>
            </a:r>
            <a:r>
              <a:rPr lang="en-GB" baseline="0" dirty="0" err="1" smtClean="0"/>
              <a:t>denen</a:t>
            </a:r>
            <a:r>
              <a:rPr lang="en-GB" baseline="0" dirty="0" smtClean="0"/>
              <a:t> </a:t>
            </a:r>
            <a:r>
              <a:rPr lang="en-GB" baseline="0" dirty="0" err="1" smtClean="0"/>
              <a:t>Sie</a:t>
            </a:r>
            <a:r>
              <a:rPr lang="en-GB" baseline="0" dirty="0" smtClean="0"/>
              <a:t> </a:t>
            </a:r>
            <a:r>
              <a:rPr lang="en-GB" baseline="0" dirty="0" err="1" smtClean="0"/>
              <a:t>gerne</a:t>
            </a:r>
            <a:r>
              <a:rPr lang="en-GB" baseline="0" dirty="0" smtClean="0"/>
              <a:t> </a:t>
            </a:r>
            <a:r>
              <a:rPr lang="en-GB" baseline="0" dirty="0" err="1" smtClean="0"/>
              <a:t>zusammenarbeiten</a:t>
            </a:r>
            <a:r>
              <a:rPr lang="en-GB" baseline="0" dirty="0" smtClean="0"/>
              <a:t>; wie </a:t>
            </a:r>
            <a:r>
              <a:rPr lang="en-GB" baseline="0" dirty="0" err="1" smtClean="0"/>
              <a:t>höflich</a:t>
            </a:r>
            <a:r>
              <a:rPr lang="en-GB" baseline="0" dirty="0" smtClean="0"/>
              <a:t> </a:t>
            </a:r>
            <a:r>
              <a:rPr lang="en-GB" baseline="0" dirty="0" err="1" smtClean="0"/>
              <a:t>benimmt</a:t>
            </a:r>
            <a:r>
              <a:rPr lang="en-GB" baseline="0" dirty="0" smtClean="0"/>
              <a:t> </a:t>
            </a:r>
            <a:r>
              <a:rPr lang="en-GB" baseline="0" dirty="0" err="1" smtClean="0"/>
              <a:t>sie</a:t>
            </a:r>
            <a:r>
              <a:rPr lang="en-GB" baseline="0" dirty="0" smtClean="0"/>
              <a:t> </a:t>
            </a:r>
            <a:r>
              <a:rPr lang="en-GB" baseline="0" dirty="0" err="1" smtClean="0"/>
              <a:t>sich</a:t>
            </a:r>
            <a:r>
              <a:rPr lang="en-GB" baseline="0" dirty="0" smtClean="0"/>
              <a:t>; </a:t>
            </a:r>
            <a:r>
              <a:rPr lang="en-GB" baseline="0" dirty="0" err="1" smtClean="0"/>
              <a:t>gestikuliert</a:t>
            </a:r>
            <a:r>
              <a:rPr lang="en-GB" baseline="0" dirty="0" smtClean="0"/>
              <a:t> </a:t>
            </a:r>
            <a:r>
              <a:rPr lang="en-GB" baseline="0" dirty="0" err="1" smtClean="0"/>
              <a:t>sie</a:t>
            </a:r>
            <a:r>
              <a:rPr lang="en-GB" baseline="0" dirty="0" smtClean="0"/>
              <a:t> </a:t>
            </a:r>
            <a:r>
              <a:rPr lang="en-GB" baseline="0" dirty="0" err="1" smtClean="0"/>
              <a:t>häufig</a:t>
            </a:r>
            <a:r>
              <a:rPr lang="en-GB" baseline="0" dirty="0" smtClean="0"/>
              <a:t>; </a:t>
            </a:r>
            <a:r>
              <a:rPr lang="en-GB" baseline="0" dirty="0" err="1" smtClean="0"/>
              <a:t>Gesten</a:t>
            </a:r>
            <a:r>
              <a:rPr lang="en-GB" baseline="0" dirty="0" smtClean="0"/>
              <a:t> und </a:t>
            </a:r>
            <a:r>
              <a:rPr lang="en-GB" baseline="0" dirty="0" err="1" smtClean="0"/>
              <a:t>Körpersprache</a:t>
            </a:r>
            <a:r>
              <a:rPr lang="en-GB" baseline="0" dirty="0" smtClean="0"/>
              <a:t> </a:t>
            </a:r>
            <a:r>
              <a:rPr lang="en-GB" baseline="0" dirty="0" err="1" smtClean="0"/>
              <a:t>geben</a:t>
            </a:r>
            <a:r>
              <a:rPr lang="en-GB" baseline="0" dirty="0" smtClean="0"/>
              <a:t> </a:t>
            </a:r>
            <a:r>
              <a:rPr lang="en-GB" baseline="0" dirty="0" err="1" smtClean="0"/>
              <a:t>uns</a:t>
            </a:r>
            <a:r>
              <a:rPr lang="en-GB" baseline="0" dirty="0" smtClean="0"/>
              <a:t> </a:t>
            </a:r>
            <a:r>
              <a:rPr lang="en-GB" baseline="0" dirty="0" err="1" smtClean="0"/>
              <a:t>Aufschluss</a:t>
            </a:r>
            <a:r>
              <a:rPr lang="en-GB" baseline="0" dirty="0" smtClean="0"/>
              <a:t>, wie das Interview </a:t>
            </a:r>
            <a:r>
              <a:rPr lang="en-GB" baseline="0" dirty="0" err="1" smtClean="0"/>
              <a:t>gerade</a:t>
            </a:r>
            <a:r>
              <a:rPr lang="en-GB" baseline="0" dirty="0" smtClean="0"/>
              <a:t> </a:t>
            </a:r>
            <a:r>
              <a:rPr lang="en-GB" baseline="0" dirty="0" err="1" smtClean="0"/>
              <a:t>verläuft</a:t>
            </a:r>
            <a:r>
              <a:rPr lang="en-GB" baseline="0" dirty="0" smtClean="0"/>
              <a:t>. </a:t>
            </a:r>
          </a:p>
          <a:p>
            <a:endParaRPr lang="en-GB" baseline="0" dirty="0" smtClean="0"/>
          </a:p>
          <a:p>
            <a:r>
              <a:rPr lang="en-GB" baseline="0" dirty="0" err="1" smtClean="0"/>
              <a:t>Schlussfolgerung</a:t>
            </a:r>
            <a:r>
              <a:rPr lang="en-GB" baseline="0" dirty="0" smtClean="0"/>
              <a:t>: </a:t>
            </a:r>
            <a:r>
              <a:rPr lang="en-GB" baseline="0" dirty="0" err="1" smtClean="0"/>
              <a:t>Bei</a:t>
            </a:r>
            <a:r>
              <a:rPr lang="en-GB" baseline="0" dirty="0" smtClean="0"/>
              <a:t> </a:t>
            </a:r>
            <a:r>
              <a:rPr lang="en-GB" baseline="0" dirty="0" err="1" smtClean="0"/>
              <a:t>einem</a:t>
            </a:r>
            <a:r>
              <a:rPr lang="en-GB" baseline="0" dirty="0" smtClean="0"/>
              <a:t> </a:t>
            </a:r>
            <a:r>
              <a:rPr lang="en-GB" baseline="0" dirty="0" err="1" smtClean="0"/>
              <a:t>persönlichen</a:t>
            </a:r>
            <a:r>
              <a:rPr lang="en-GB" baseline="0" dirty="0" smtClean="0"/>
              <a:t> </a:t>
            </a:r>
            <a:r>
              <a:rPr lang="en-GB" baseline="0" dirty="0" err="1" smtClean="0"/>
              <a:t>Treffen</a:t>
            </a:r>
            <a:r>
              <a:rPr lang="en-GB" baseline="0" dirty="0" smtClean="0"/>
              <a:t>, </a:t>
            </a:r>
            <a:r>
              <a:rPr lang="en-GB" baseline="0" dirty="0" err="1" smtClean="0"/>
              <a:t>geben</a:t>
            </a:r>
            <a:r>
              <a:rPr lang="en-GB" baseline="0" dirty="0" smtClean="0"/>
              <a:t> </a:t>
            </a:r>
            <a:r>
              <a:rPr lang="en-GB" baseline="0" dirty="0" err="1" smtClean="0"/>
              <a:t>Sie</a:t>
            </a:r>
            <a:r>
              <a:rPr lang="en-GB" baseline="0" dirty="0" smtClean="0"/>
              <a:t> der </a:t>
            </a:r>
            <a:r>
              <a:rPr lang="en-GB" baseline="0" dirty="0" err="1" smtClean="0"/>
              <a:t>anderen</a:t>
            </a:r>
            <a:r>
              <a:rPr lang="en-GB" baseline="0" dirty="0" smtClean="0"/>
              <a:t> Person </a:t>
            </a:r>
            <a:r>
              <a:rPr lang="en-GB" baseline="0" dirty="0" err="1" smtClean="0"/>
              <a:t>viele</a:t>
            </a:r>
            <a:r>
              <a:rPr lang="en-GB" baseline="0" dirty="0" smtClean="0"/>
              <a:t> </a:t>
            </a:r>
            <a:r>
              <a:rPr lang="en-GB" baseline="0" dirty="0" err="1" smtClean="0"/>
              <a:t>wichtige</a:t>
            </a:r>
            <a:r>
              <a:rPr lang="en-GB" baseline="0" dirty="0" smtClean="0"/>
              <a:t> </a:t>
            </a:r>
            <a:r>
              <a:rPr lang="en-GB" baseline="0" dirty="0" err="1" smtClean="0"/>
              <a:t>Informationen</a:t>
            </a:r>
            <a:r>
              <a:rPr lang="en-GB" baseline="0" dirty="0" smtClean="0"/>
              <a:t> </a:t>
            </a:r>
            <a:r>
              <a:rPr lang="en-GB" baseline="0" dirty="0" err="1" smtClean="0"/>
              <a:t>über</a:t>
            </a:r>
            <a:r>
              <a:rPr lang="en-GB" baseline="0" dirty="0" smtClean="0"/>
              <a:t> </a:t>
            </a:r>
            <a:r>
              <a:rPr lang="en-GB" baseline="0" dirty="0" err="1" smtClean="0"/>
              <a:t>Sie</a:t>
            </a:r>
            <a:r>
              <a:rPr lang="en-GB" baseline="0" dirty="0" smtClean="0"/>
              <a:t> </a:t>
            </a:r>
            <a:r>
              <a:rPr lang="en-GB" baseline="0" dirty="0" err="1" smtClean="0"/>
              <a:t>selbst</a:t>
            </a:r>
            <a:r>
              <a:rPr lang="en-GB" baseline="0" dirty="0" smtClean="0"/>
              <a:t>. In der </a:t>
            </a:r>
            <a:r>
              <a:rPr lang="en-GB" baseline="0" dirty="0" err="1" smtClean="0"/>
              <a:t>Lage</a:t>
            </a:r>
            <a:r>
              <a:rPr lang="en-GB" baseline="0" dirty="0" smtClean="0"/>
              <a:t> </a:t>
            </a:r>
            <a:r>
              <a:rPr lang="en-GB" baseline="0" dirty="0" err="1" smtClean="0"/>
              <a:t>zu</a:t>
            </a:r>
            <a:r>
              <a:rPr lang="en-GB" baseline="0" dirty="0" smtClean="0"/>
              <a:t> sein, </a:t>
            </a:r>
            <a:r>
              <a:rPr lang="en-GB" baseline="0" dirty="0" err="1" smtClean="0"/>
              <a:t>Körpersprache</a:t>
            </a:r>
            <a:r>
              <a:rPr lang="en-GB" baseline="0" dirty="0" smtClean="0"/>
              <a:t> </a:t>
            </a:r>
            <a:r>
              <a:rPr lang="en-GB" baseline="0" dirty="0" err="1" smtClean="0"/>
              <a:t>deuten</a:t>
            </a:r>
            <a:r>
              <a:rPr lang="en-GB" baseline="0" dirty="0" smtClean="0"/>
              <a:t> </a:t>
            </a:r>
            <a:r>
              <a:rPr lang="en-GB" baseline="0" dirty="0" err="1" smtClean="0"/>
              <a:t>zu</a:t>
            </a:r>
            <a:r>
              <a:rPr lang="en-GB" baseline="0" dirty="0" smtClean="0"/>
              <a:t> </a:t>
            </a:r>
            <a:r>
              <a:rPr lang="en-GB" baseline="0" dirty="0" err="1" smtClean="0"/>
              <a:t>können</a:t>
            </a:r>
            <a:r>
              <a:rPr lang="en-GB" baseline="0" dirty="0" smtClean="0"/>
              <a:t>, </a:t>
            </a:r>
            <a:r>
              <a:rPr lang="en-GB" baseline="0" dirty="0" err="1" smtClean="0"/>
              <a:t>kann</a:t>
            </a:r>
            <a:r>
              <a:rPr lang="en-GB" baseline="0" dirty="0" smtClean="0"/>
              <a:t> </a:t>
            </a:r>
            <a:r>
              <a:rPr lang="en-GB" baseline="0" dirty="0" err="1" smtClean="0"/>
              <a:t>Ihnen</a:t>
            </a:r>
            <a:r>
              <a:rPr lang="en-GB" baseline="0" dirty="0" smtClean="0"/>
              <a:t> </a:t>
            </a:r>
            <a:r>
              <a:rPr lang="en-GB" baseline="0" dirty="0" err="1" smtClean="0"/>
              <a:t>helfen</a:t>
            </a:r>
            <a:r>
              <a:rPr lang="en-GB" baseline="0" dirty="0" smtClean="0"/>
              <a:t>, </a:t>
            </a:r>
            <a:r>
              <a:rPr lang="en-GB" baseline="0" dirty="0" err="1" smtClean="0"/>
              <a:t>einen</a:t>
            </a:r>
            <a:r>
              <a:rPr lang="en-GB" baseline="0" dirty="0" smtClean="0"/>
              <a:t> </a:t>
            </a:r>
            <a:r>
              <a:rPr lang="en-GB" baseline="0" dirty="0" err="1" smtClean="0"/>
              <a:t>besseren</a:t>
            </a:r>
            <a:r>
              <a:rPr lang="en-GB" baseline="0" dirty="0" smtClean="0"/>
              <a:t> </a:t>
            </a:r>
            <a:r>
              <a:rPr lang="en-GB" baseline="0" dirty="0" err="1" smtClean="0"/>
              <a:t>Eindruck</a:t>
            </a:r>
            <a:r>
              <a:rPr lang="en-GB" baseline="0" dirty="0" smtClean="0"/>
              <a:t> </a:t>
            </a:r>
            <a:r>
              <a:rPr lang="en-GB" baseline="0" dirty="0" err="1" smtClean="0"/>
              <a:t>bei</a:t>
            </a:r>
            <a:r>
              <a:rPr lang="en-GB" baseline="0" dirty="0" smtClean="0"/>
              <a:t> der </a:t>
            </a:r>
            <a:r>
              <a:rPr lang="en-GB" baseline="0" dirty="0" err="1" smtClean="0"/>
              <a:t>anderen</a:t>
            </a:r>
            <a:r>
              <a:rPr lang="en-GB" baseline="0" dirty="0" smtClean="0"/>
              <a:t> Person </a:t>
            </a:r>
            <a:r>
              <a:rPr lang="en-GB" baseline="0" dirty="0" err="1" smtClean="0"/>
              <a:t>zu</a:t>
            </a:r>
            <a:r>
              <a:rPr lang="en-GB" baseline="0" dirty="0" smtClean="0"/>
              <a:t> </a:t>
            </a:r>
            <a:r>
              <a:rPr lang="en-GB" baseline="0" dirty="0" err="1" smtClean="0"/>
              <a:t>erlangen</a:t>
            </a:r>
            <a:r>
              <a:rPr lang="en-GB" baseline="0" dirty="0" smtClean="0"/>
              <a:t> um </a:t>
            </a:r>
            <a:r>
              <a:rPr lang="en-GB" baseline="0" dirty="0" err="1" smtClean="0"/>
              <a:t>ein</a:t>
            </a:r>
            <a:r>
              <a:rPr lang="en-GB" baseline="0" dirty="0" smtClean="0"/>
              <a:t> </a:t>
            </a:r>
            <a:r>
              <a:rPr lang="en-GB" baseline="0" dirty="0" err="1" smtClean="0"/>
              <a:t>harmonisches</a:t>
            </a:r>
            <a:r>
              <a:rPr lang="en-GB" baseline="0" dirty="0" smtClean="0"/>
              <a:t> </a:t>
            </a:r>
            <a:r>
              <a:rPr lang="en-GB" baseline="0" dirty="0" err="1" smtClean="0"/>
              <a:t>Verhältnis</a:t>
            </a:r>
            <a:r>
              <a:rPr lang="en-GB" baseline="0" dirty="0" smtClean="0"/>
              <a:t> </a:t>
            </a:r>
            <a:r>
              <a:rPr lang="en-GB" baseline="0" dirty="0" err="1" smtClean="0"/>
              <a:t>aufzubauen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3</a:t>
            </a:fld>
            <a:endParaRPr lang="en-GB"/>
          </a:p>
        </p:txBody>
      </p:sp>
    </p:spTree>
    <p:extLst>
      <p:ext uri="{BB962C8B-B14F-4D97-AF65-F5344CB8AC3E}">
        <p14:creationId xmlns:p14="http://schemas.microsoft.com/office/powerpoint/2010/main" val="33371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Sind</a:t>
            </a:r>
            <a:r>
              <a:rPr lang="en-GB" baseline="0" dirty="0" smtClean="0"/>
              <a:t> </a:t>
            </a:r>
            <a:r>
              <a:rPr lang="en-GB" baseline="0" dirty="0" err="1" smtClean="0"/>
              <a:t>Sie</a:t>
            </a:r>
            <a:r>
              <a:rPr lang="en-GB" baseline="0" dirty="0" smtClean="0"/>
              <a:t> </a:t>
            </a:r>
            <a:r>
              <a:rPr lang="en-GB" baseline="0" dirty="0" err="1" smtClean="0"/>
              <a:t>schon</a:t>
            </a:r>
            <a:r>
              <a:rPr lang="en-GB" baseline="0" dirty="0" smtClean="0"/>
              <a:t> mal auf </a:t>
            </a:r>
            <a:r>
              <a:rPr lang="en-GB" baseline="0" dirty="0" err="1" smtClean="0"/>
              <a:t>einem</a:t>
            </a:r>
            <a:r>
              <a:rPr lang="en-GB" baseline="0" dirty="0" smtClean="0"/>
              <a:t> </a:t>
            </a:r>
            <a:r>
              <a:rPr lang="en-GB" baseline="0" dirty="0" err="1" smtClean="0"/>
              <a:t>Bahngleis</a:t>
            </a:r>
            <a:r>
              <a:rPr lang="en-GB" baseline="0" dirty="0" smtClean="0"/>
              <a:t> </a:t>
            </a:r>
            <a:r>
              <a:rPr lang="en-GB" baseline="0" dirty="0" err="1" smtClean="0"/>
              <a:t>gestanden</a:t>
            </a:r>
            <a:r>
              <a:rPr lang="en-GB" baseline="0" dirty="0" smtClean="0"/>
              <a:t> und </a:t>
            </a:r>
            <a:r>
              <a:rPr lang="en-GB" baseline="0" dirty="0" err="1" smtClean="0"/>
              <a:t>wussten</a:t>
            </a:r>
            <a:r>
              <a:rPr lang="en-GB" baseline="0" dirty="0" smtClean="0"/>
              <a:t>, </a:t>
            </a:r>
            <a:r>
              <a:rPr lang="en-GB" baseline="0" dirty="0" err="1" smtClean="0"/>
              <a:t>dass</a:t>
            </a:r>
            <a:r>
              <a:rPr lang="en-GB" baseline="0" dirty="0" smtClean="0"/>
              <a:t> </a:t>
            </a:r>
            <a:r>
              <a:rPr lang="en-GB" baseline="0" dirty="0" err="1" smtClean="0"/>
              <a:t>ein</a:t>
            </a:r>
            <a:r>
              <a:rPr lang="en-GB" baseline="0" dirty="0" smtClean="0"/>
              <a:t> Zug </a:t>
            </a:r>
            <a:r>
              <a:rPr lang="en-GB" baseline="0" dirty="0" err="1" smtClean="0"/>
              <a:t>kommen</a:t>
            </a:r>
            <a:r>
              <a:rPr lang="en-GB" baseline="0" dirty="0" smtClean="0"/>
              <a:t> </a:t>
            </a:r>
            <a:r>
              <a:rPr lang="en-GB" baseline="0" dirty="0" err="1" smtClean="0"/>
              <a:t>würde</a:t>
            </a:r>
            <a:r>
              <a:rPr lang="en-GB" baseline="0" dirty="0" smtClean="0"/>
              <a:t>, der </a:t>
            </a:r>
            <a:r>
              <a:rPr lang="en-GB" baseline="0" dirty="0" err="1" smtClean="0"/>
              <a:t>durchfahren</a:t>
            </a:r>
            <a:r>
              <a:rPr lang="en-GB" baseline="0" dirty="0" smtClean="0"/>
              <a:t> und </a:t>
            </a:r>
            <a:r>
              <a:rPr lang="en-GB" baseline="0" dirty="0" err="1" smtClean="0"/>
              <a:t>nicht</a:t>
            </a:r>
            <a:r>
              <a:rPr lang="en-GB" baseline="0" dirty="0" smtClean="0"/>
              <a:t> </a:t>
            </a:r>
            <a:r>
              <a:rPr lang="en-GB" baseline="0" dirty="0" err="1" smtClean="0"/>
              <a:t>anhalten</a:t>
            </a:r>
            <a:r>
              <a:rPr lang="en-GB" baseline="0" dirty="0" smtClean="0"/>
              <a:t> </a:t>
            </a:r>
            <a:r>
              <a:rPr lang="en-GB" baseline="0" dirty="0" err="1" smtClean="0"/>
              <a:t>würde</a:t>
            </a:r>
            <a:r>
              <a:rPr lang="en-GB" baseline="0" dirty="0" smtClean="0"/>
              <a:t> und </a:t>
            </a:r>
            <a:r>
              <a:rPr lang="en-GB" baseline="0" dirty="0" err="1" smtClean="0"/>
              <a:t>sind</a:t>
            </a:r>
            <a:r>
              <a:rPr lang="en-GB" baseline="0" dirty="0" smtClean="0"/>
              <a:t> </a:t>
            </a:r>
            <a:r>
              <a:rPr lang="en-GB" baseline="0" dirty="0" err="1" smtClean="0"/>
              <a:t>Sie</a:t>
            </a:r>
            <a:r>
              <a:rPr lang="en-GB" baseline="0" dirty="0" smtClean="0"/>
              <a:t> </a:t>
            </a:r>
            <a:r>
              <a:rPr lang="en-GB" baseline="0" dirty="0" err="1" smtClean="0"/>
              <a:t>trotzdem</a:t>
            </a:r>
            <a:r>
              <a:rPr lang="en-GB" baseline="0" dirty="0" smtClean="0"/>
              <a:t> </a:t>
            </a:r>
            <a:r>
              <a:rPr lang="en-GB" baseline="0" dirty="0" err="1" smtClean="0"/>
              <a:t>zusammengezuckt</a:t>
            </a:r>
            <a:r>
              <a:rPr lang="en-GB" baseline="0" dirty="0" smtClean="0"/>
              <a:t>, </a:t>
            </a:r>
            <a:r>
              <a:rPr lang="en-GB" baseline="0" dirty="0" err="1" smtClean="0"/>
              <a:t>als</a:t>
            </a:r>
            <a:r>
              <a:rPr lang="en-GB" baseline="0" dirty="0" smtClean="0"/>
              <a:t> </a:t>
            </a:r>
            <a:r>
              <a:rPr lang="en-GB" baseline="0" dirty="0" err="1" smtClean="0"/>
              <a:t>er</a:t>
            </a:r>
            <a:r>
              <a:rPr lang="en-GB" baseline="0" dirty="0" smtClean="0"/>
              <a:t> </a:t>
            </a:r>
            <a:r>
              <a:rPr lang="en-GB" baseline="0" dirty="0" err="1" smtClean="0"/>
              <a:t>durchgefahren</a:t>
            </a:r>
            <a:r>
              <a:rPr lang="en-GB" baseline="0" dirty="0" smtClean="0"/>
              <a:t> </a:t>
            </a:r>
            <a:r>
              <a:rPr lang="en-GB" baseline="0" dirty="0" err="1" smtClean="0"/>
              <a:t>ist</a:t>
            </a:r>
            <a:r>
              <a:rPr lang="en-GB" baseline="0" dirty="0" smtClean="0"/>
              <a:t>? </a:t>
            </a:r>
          </a:p>
          <a:p>
            <a:r>
              <a:rPr lang="en-GB" baseline="0" dirty="0" err="1" smtClean="0"/>
              <a:t>Sie</a:t>
            </a:r>
            <a:r>
              <a:rPr lang="en-GB" baseline="0" dirty="0" smtClean="0"/>
              <a:t> </a:t>
            </a:r>
            <a:r>
              <a:rPr lang="en-GB" baseline="0" dirty="0" err="1" smtClean="0"/>
              <a:t>wissen</a:t>
            </a:r>
            <a:r>
              <a:rPr lang="en-GB" baseline="0" dirty="0" smtClean="0"/>
              <a:t>, </a:t>
            </a:r>
            <a:r>
              <a:rPr lang="en-GB" baseline="0" dirty="0" err="1" smtClean="0"/>
              <a:t>dass</a:t>
            </a:r>
            <a:r>
              <a:rPr lang="en-GB" baseline="0" dirty="0" smtClean="0"/>
              <a:t> </a:t>
            </a:r>
            <a:r>
              <a:rPr lang="en-GB" baseline="0" dirty="0" err="1" smtClean="0"/>
              <a:t>Ihnen</a:t>
            </a:r>
            <a:r>
              <a:rPr lang="en-GB" baseline="0" dirty="0" smtClean="0"/>
              <a:t> </a:t>
            </a:r>
            <a:r>
              <a:rPr lang="en-GB" baseline="0" dirty="0" err="1" smtClean="0"/>
              <a:t>nichts</a:t>
            </a:r>
            <a:r>
              <a:rPr lang="en-GB" baseline="0" dirty="0" smtClean="0"/>
              <a:t> </a:t>
            </a:r>
            <a:r>
              <a:rPr lang="en-GB" baseline="0" dirty="0" err="1" smtClean="0"/>
              <a:t>passieren</a:t>
            </a:r>
            <a:r>
              <a:rPr lang="en-GB" baseline="0" dirty="0" smtClean="0"/>
              <a:t> </a:t>
            </a:r>
            <a:r>
              <a:rPr lang="en-GB" baseline="0" dirty="0" err="1" smtClean="0"/>
              <a:t>kann</a:t>
            </a:r>
            <a:r>
              <a:rPr lang="en-GB" baseline="0" dirty="0" smtClean="0"/>
              <a:t> und </a:t>
            </a:r>
            <a:r>
              <a:rPr lang="en-GB" baseline="0" dirty="0" err="1" smtClean="0"/>
              <a:t>doch</a:t>
            </a:r>
            <a:r>
              <a:rPr lang="en-GB" baseline="0" dirty="0" smtClean="0"/>
              <a:t> </a:t>
            </a:r>
            <a:r>
              <a:rPr lang="en-GB" baseline="0" dirty="0" err="1" smtClean="0"/>
              <a:t>fühlt</a:t>
            </a:r>
            <a:r>
              <a:rPr lang="en-GB" baseline="0" dirty="0" smtClean="0"/>
              <a:t> </a:t>
            </a:r>
            <a:r>
              <a:rPr lang="en-GB" baseline="0" dirty="0" err="1" smtClean="0"/>
              <a:t>es</a:t>
            </a:r>
            <a:r>
              <a:rPr lang="en-GB" baseline="0" dirty="0" smtClean="0"/>
              <a:t> </a:t>
            </a:r>
            <a:r>
              <a:rPr lang="en-GB" baseline="0" dirty="0" err="1" smtClean="0"/>
              <a:t>sich</a:t>
            </a:r>
            <a:r>
              <a:rPr lang="en-GB" baseline="0" dirty="0" smtClean="0"/>
              <a:t> </a:t>
            </a:r>
            <a:r>
              <a:rPr lang="en-GB" baseline="0" dirty="0" err="1" smtClean="0"/>
              <a:t>schrecklich</a:t>
            </a:r>
            <a:r>
              <a:rPr lang="en-GB" baseline="0" dirty="0" smtClean="0"/>
              <a:t> an. </a:t>
            </a:r>
            <a:r>
              <a:rPr lang="en-GB" baseline="0" dirty="0" err="1" smtClean="0"/>
              <a:t>Haben</a:t>
            </a:r>
            <a:r>
              <a:rPr lang="en-GB" baseline="0" dirty="0" smtClean="0"/>
              <a:t> </a:t>
            </a:r>
            <a:r>
              <a:rPr lang="en-GB" baseline="0" dirty="0" err="1" smtClean="0"/>
              <a:t>Sie</a:t>
            </a:r>
            <a:r>
              <a:rPr lang="en-GB" baseline="0" dirty="0" smtClean="0"/>
              <a:t> </a:t>
            </a:r>
            <a:r>
              <a:rPr lang="en-GB" baseline="0" dirty="0" err="1" smtClean="0"/>
              <a:t>sich</a:t>
            </a:r>
            <a:r>
              <a:rPr lang="en-GB" baseline="0" dirty="0" smtClean="0"/>
              <a:t> </a:t>
            </a:r>
            <a:r>
              <a:rPr lang="en-GB" baseline="0" dirty="0" err="1" smtClean="0"/>
              <a:t>jemals</a:t>
            </a:r>
            <a:r>
              <a:rPr lang="en-GB" baseline="0" dirty="0" smtClean="0"/>
              <a:t> </a:t>
            </a:r>
            <a:r>
              <a:rPr lang="en-GB" baseline="0" dirty="0" err="1" smtClean="0"/>
              <a:t>gefragt</a:t>
            </a:r>
            <a:r>
              <a:rPr lang="en-GB" baseline="0" dirty="0" smtClean="0"/>
              <a:t>, </a:t>
            </a:r>
            <a:r>
              <a:rPr lang="en-GB" baseline="0" dirty="0" err="1" smtClean="0"/>
              <a:t>warum</a:t>
            </a:r>
            <a:r>
              <a:rPr lang="en-GB" baseline="0" dirty="0" smtClean="0"/>
              <a:t> das so </a:t>
            </a:r>
            <a:r>
              <a:rPr lang="en-GB" baseline="0" dirty="0" err="1" smtClean="0"/>
              <a:t>ist</a:t>
            </a:r>
            <a:r>
              <a:rPr lang="en-GB" baseline="0" dirty="0" smtClean="0"/>
              <a:t>?</a:t>
            </a:r>
          </a:p>
          <a:p>
            <a:r>
              <a:rPr lang="en-GB" baseline="0" dirty="0" smtClean="0"/>
              <a:t>Die </a:t>
            </a:r>
            <a:r>
              <a:rPr lang="en-GB" baseline="0" dirty="0" err="1" smtClean="0"/>
              <a:t>Wahrheit</a:t>
            </a:r>
            <a:r>
              <a:rPr lang="en-GB" baseline="0" dirty="0" smtClean="0"/>
              <a:t> </a:t>
            </a:r>
            <a:r>
              <a:rPr lang="en-GB" baseline="0" dirty="0" err="1" smtClean="0"/>
              <a:t>liegt</a:t>
            </a:r>
            <a:r>
              <a:rPr lang="en-GB" baseline="0" dirty="0" smtClean="0"/>
              <a:t> in der </a:t>
            </a:r>
            <a:r>
              <a:rPr lang="en-GB" baseline="0" dirty="0" err="1" smtClean="0"/>
              <a:t>Tatsache</a:t>
            </a:r>
            <a:r>
              <a:rPr lang="en-GB" baseline="0" dirty="0" smtClean="0"/>
              <a:t>, </a:t>
            </a:r>
            <a:r>
              <a:rPr lang="en-GB" baseline="0" dirty="0" err="1" smtClean="0"/>
              <a:t>dass</a:t>
            </a:r>
            <a:r>
              <a:rPr lang="en-GB" baseline="0" dirty="0" smtClean="0"/>
              <a:t> </a:t>
            </a:r>
            <a:r>
              <a:rPr lang="en-GB" baseline="0" dirty="0" err="1" smtClean="0"/>
              <a:t>wir</a:t>
            </a:r>
            <a:r>
              <a:rPr lang="en-GB" baseline="0" dirty="0" smtClean="0"/>
              <a:t> </a:t>
            </a:r>
            <a:r>
              <a:rPr lang="en-GB" baseline="0" dirty="0" err="1" smtClean="0"/>
              <a:t>drei</a:t>
            </a:r>
            <a:r>
              <a:rPr lang="en-GB" baseline="0" dirty="0" smtClean="0"/>
              <a:t> </a:t>
            </a:r>
            <a:r>
              <a:rPr lang="en-GB" baseline="0" dirty="0" err="1" smtClean="0"/>
              <a:t>Gehirne</a:t>
            </a:r>
            <a:r>
              <a:rPr lang="en-GB" baseline="0" dirty="0" smtClean="0"/>
              <a:t> </a:t>
            </a:r>
            <a:r>
              <a:rPr lang="en-GB" baseline="0" dirty="0" err="1" smtClean="0"/>
              <a:t>haben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299680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16</a:t>
            </a:fld>
            <a:endParaRPr lang="en-GB"/>
          </a:p>
        </p:txBody>
      </p:sp>
    </p:spTree>
    <p:extLst>
      <p:ext uri="{BB962C8B-B14F-4D97-AF65-F5344CB8AC3E}">
        <p14:creationId xmlns:p14="http://schemas.microsoft.com/office/powerpoint/2010/main" val="5948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7/9/2018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7/9/2018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7/9/2018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7/9/2018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7/9/2018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21.jpeg"/><Relationship Id="rId4" Type="http://schemas.openxmlformats.org/officeDocument/2006/relationships/hyperlink" Target="https://www.careeraddict.com/the-importance-of-interpersonal-skills-in-the-workpla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4.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4B3B9CD-92AC-44A7-9066-431851008D30}"/>
              </a:ext>
            </a:extLst>
          </p:cNvPr>
          <p:cNvSpPr>
            <a:spLocks noGrp="1"/>
          </p:cNvSpPr>
          <p:nvPr>
            <p:ph type="ctrTitle" idx="4294967295"/>
          </p:nvPr>
        </p:nvSpPr>
        <p:spPr>
          <a:xfrm>
            <a:off x="528034" y="2176821"/>
            <a:ext cx="4803775" cy="2922587"/>
          </a:xfrm>
          <a:solidFill>
            <a:schemeClr val="bg1"/>
          </a:solidFill>
          <a:ln>
            <a:solidFill>
              <a:srgbClr val="9CBEBD"/>
            </a:solidFill>
          </a:ln>
        </p:spPr>
        <p:txBody>
          <a:bodyPr>
            <a:noAutofit/>
          </a:bodyPr>
          <a:lstStyle/>
          <a:p>
            <a:r>
              <a:rPr lang="en-US" sz="4000" b="1" dirty="0" smtClean="0">
                <a:solidFill>
                  <a:srgbClr val="9CBEBD"/>
                </a:solidFill>
              </a:rPr>
              <a:t>SOZIALE KOMPETENZEN UND WAS SIE BEDEUTEN</a:t>
            </a:r>
            <a:r>
              <a:rPr lang="en-US" sz="4000" b="1" dirty="0" smtClean="0"/>
              <a:t>.</a:t>
            </a:r>
            <a:r>
              <a:rPr lang="el-GR" sz="4000" dirty="0"/>
              <a:t/>
            </a:r>
            <a:br>
              <a:rPr lang="el-GR" sz="4000" dirty="0"/>
            </a:br>
            <a:r>
              <a:rPr lang="en-US" sz="4000" b="1" dirty="0" smtClean="0"/>
              <a:t>DIE WICHTIGKEIT </a:t>
            </a:r>
            <a:r>
              <a:rPr lang="en-US" sz="4000" b="1" dirty="0" smtClean="0"/>
              <a:t>ZWISCHENMENSCH-LICHER </a:t>
            </a:r>
            <a:r>
              <a:rPr lang="en-US" sz="4000" b="1" dirty="0" smtClean="0"/>
              <a:t>KOMPETENZEN IM BERUFSLEBEN.</a:t>
            </a:r>
            <a:endParaRPr lang="el-GR" sz="4000" dirty="0"/>
          </a:p>
        </p:txBody>
      </p:sp>
      <p:pic>
        <p:nvPicPr>
          <p:cNvPr id="7" name="Bildobjekt 6">
            <a:extLst>
              <a:ext uri="{FF2B5EF4-FFF2-40B4-BE49-F238E27FC236}">
                <a16:creationId xmlns:a16="http://schemas.microsoft.com/office/drawing/2014/main" xmlns=""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pic>
        <p:nvPicPr>
          <p:cNvPr id="9" name="Picture 8" descr="09office.jpg"/>
          <p:cNvPicPr>
            <a:picLocks noChangeAspect="1"/>
          </p:cNvPicPr>
          <p:nvPr/>
        </p:nvPicPr>
        <p:blipFill>
          <a:blip r:embed="rId6"/>
          <a:stretch>
            <a:fillRect/>
          </a:stretch>
        </p:blipFill>
        <p:spPr>
          <a:xfrm>
            <a:off x="5795090" y="1455313"/>
            <a:ext cx="6160736" cy="4104000"/>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18313" y="6143651"/>
            <a:ext cx="1805110" cy="369332"/>
          </a:xfrm>
          <a:prstGeom prst="rect">
            <a:avLst/>
          </a:prstGeom>
        </p:spPr>
        <p:txBody>
          <a:bodyPr wrap="none">
            <a:spAutoFit/>
          </a:bodyPr>
          <a:lstStyle/>
          <a:p>
            <a:r>
              <a:rPr lang="sv-SE" dirty="0"/>
              <a:t>eLearning Studios</a:t>
            </a:r>
          </a:p>
        </p:txBody>
      </p:sp>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1082992" cy="1499616"/>
          </a:xfrm>
        </p:spPr>
        <p:txBody>
          <a:bodyPr>
            <a:normAutofit fontScale="90000"/>
          </a:bodyPr>
          <a:lstStyle/>
          <a:p>
            <a:r>
              <a:rPr lang="en-US" b="1" dirty="0" smtClean="0"/>
              <a:t>INWIEFERN SIND INTERPERSONELLE KOMPETENZEN WICHTIG FÜR DAS BERUFSLEBEN? (VON </a:t>
            </a:r>
            <a:r>
              <a:rPr lang="en-US" b="1" u="sng" dirty="0" err="1">
                <a:hlinkClick r:id="rId4"/>
              </a:rPr>
              <a:t>Soteris</a:t>
            </a:r>
            <a:r>
              <a:rPr lang="en-US" b="1" u="sng" dirty="0">
                <a:hlinkClick r:id="rId4"/>
              </a:rPr>
              <a:t> </a:t>
            </a:r>
            <a:r>
              <a:rPr lang="en-US" b="1" u="sng" dirty="0" err="1">
                <a:hlinkClick r:id="rId4"/>
              </a:rPr>
              <a:t>Phoraris</a:t>
            </a:r>
            <a:r>
              <a:rPr lang="en-US" b="1" dirty="0"/>
              <a:t>)</a:t>
            </a:r>
            <a:endParaRPr lang="el-GR" dirty="0"/>
          </a:p>
        </p:txBody>
      </p:sp>
      <p:sp>
        <p:nvSpPr>
          <p:cNvPr id="22" name="TextBox 21"/>
          <p:cNvSpPr txBox="1"/>
          <p:nvPr/>
        </p:nvSpPr>
        <p:spPr>
          <a:xfrm>
            <a:off x="778559" y="2468390"/>
            <a:ext cx="5263978" cy="3539430"/>
          </a:xfrm>
          <a:prstGeom prst="rect">
            <a:avLst/>
          </a:prstGeom>
          <a:noFill/>
        </p:spPr>
        <p:txBody>
          <a:bodyPr wrap="square" rtlCol="0">
            <a:spAutoFit/>
          </a:bodyPr>
          <a:lstStyle/>
          <a:p>
            <a:r>
              <a:rPr lang="en-US" sz="1600" dirty="0" err="1" smtClean="0">
                <a:solidFill>
                  <a:schemeClr val="accent2"/>
                </a:solidFill>
              </a:rPr>
              <a:t>Gute</a:t>
            </a:r>
            <a:r>
              <a:rPr lang="en-US" sz="1600" dirty="0" smtClean="0">
                <a:solidFill>
                  <a:schemeClr val="accent2"/>
                </a:solidFill>
              </a:rPr>
              <a:t> </a:t>
            </a:r>
            <a:r>
              <a:rPr lang="en-US" sz="1600" dirty="0" err="1" smtClean="0">
                <a:solidFill>
                  <a:schemeClr val="accent2"/>
                </a:solidFill>
              </a:rPr>
              <a:t>Gründe</a:t>
            </a:r>
            <a:r>
              <a:rPr lang="en-US" sz="1600" dirty="0">
                <a:solidFill>
                  <a:schemeClr val="accent2"/>
                </a:solidFill>
              </a:rPr>
              <a:t> </a:t>
            </a:r>
            <a:r>
              <a:rPr lang="en-US" sz="1600" dirty="0" err="1" smtClean="0">
                <a:solidFill>
                  <a:schemeClr val="accent2"/>
                </a:solidFill>
              </a:rPr>
              <a:t>dafür</a:t>
            </a:r>
            <a:r>
              <a:rPr lang="en-US" sz="1600" dirty="0" smtClean="0">
                <a:solidFill>
                  <a:schemeClr val="accent2"/>
                </a:solidFill>
              </a:rPr>
              <a:t>, </a:t>
            </a:r>
            <a:r>
              <a:rPr lang="en-US" sz="1600" dirty="0" err="1" smtClean="0">
                <a:solidFill>
                  <a:schemeClr val="accent2"/>
                </a:solidFill>
              </a:rPr>
              <a:t>dass</a:t>
            </a:r>
            <a:r>
              <a:rPr lang="en-US" sz="1600" dirty="0" smtClean="0">
                <a:solidFill>
                  <a:schemeClr val="accent2"/>
                </a:solidFill>
              </a:rPr>
              <a:t> Soft </a:t>
            </a:r>
            <a:r>
              <a:rPr lang="en-US" sz="1600" dirty="0" smtClean="0">
                <a:solidFill>
                  <a:schemeClr val="accent2"/>
                </a:solidFill>
              </a:rPr>
              <a:t>Skills </a:t>
            </a:r>
            <a:r>
              <a:rPr lang="en-US" sz="1600" dirty="0" smtClean="0">
                <a:solidFill>
                  <a:schemeClr val="accent2"/>
                </a:solidFill>
              </a:rPr>
              <a:t>für </a:t>
            </a:r>
            <a:r>
              <a:rPr lang="en-US" sz="1600" dirty="0" err="1" smtClean="0">
                <a:solidFill>
                  <a:schemeClr val="accent2"/>
                </a:solidFill>
              </a:rPr>
              <a:t>Ihren</a:t>
            </a:r>
            <a:r>
              <a:rPr lang="en-US" sz="1600" dirty="0" smtClean="0">
                <a:solidFill>
                  <a:schemeClr val="accent2"/>
                </a:solidFill>
              </a:rPr>
              <a:t> </a:t>
            </a:r>
            <a:r>
              <a:rPr lang="en-US" sz="1600" dirty="0" err="1" smtClean="0">
                <a:solidFill>
                  <a:schemeClr val="accent2"/>
                </a:solidFill>
              </a:rPr>
              <a:t>Beruf</a:t>
            </a:r>
            <a:r>
              <a:rPr lang="en-US" sz="1600" dirty="0" smtClean="0">
                <a:solidFill>
                  <a:schemeClr val="accent2"/>
                </a:solidFill>
              </a:rPr>
              <a:t> </a:t>
            </a:r>
            <a:r>
              <a:rPr lang="en-US" sz="1600" dirty="0" err="1" smtClean="0">
                <a:solidFill>
                  <a:schemeClr val="accent2"/>
                </a:solidFill>
              </a:rPr>
              <a:t>wichtig</a:t>
            </a:r>
            <a:r>
              <a:rPr lang="en-US" sz="1600" dirty="0" smtClean="0">
                <a:solidFill>
                  <a:schemeClr val="accent2"/>
                </a:solidFill>
              </a:rPr>
              <a:t> </a:t>
            </a:r>
            <a:r>
              <a:rPr lang="en-US" sz="1600" dirty="0" err="1" smtClean="0">
                <a:solidFill>
                  <a:schemeClr val="accent2"/>
                </a:solidFill>
              </a:rPr>
              <a:t>sind</a:t>
            </a:r>
            <a:r>
              <a:rPr lang="en-US" sz="1600" dirty="0" smtClean="0">
                <a:solidFill>
                  <a:schemeClr val="accent2"/>
                </a:solidFill>
              </a:rPr>
              <a:t>:</a:t>
            </a:r>
            <a:endParaRPr lang="el-GR" sz="1600" dirty="0">
              <a:solidFill>
                <a:schemeClr val="accent2"/>
              </a:solidFill>
            </a:endParaRPr>
          </a:p>
          <a:p>
            <a:r>
              <a:rPr lang="en-US" sz="1600" dirty="0"/>
              <a:t> </a:t>
            </a:r>
            <a:endParaRPr lang="el-GR" sz="1600" dirty="0"/>
          </a:p>
          <a:p>
            <a:pPr lvl="0"/>
            <a:r>
              <a:rPr lang="en-US" sz="1600" b="1" dirty="0" err="1" smtClean="0"/>
              <a:t>Förderung</a:t>
            </a:r>
            <a:r>
              <a:rPr lang="en-US" sz="1600" b="1" dirty="0" smtClean="0"/>
              <a:t> </a:t>
            </a:r>
            <a:r>
              <a:rPr lang="en-US" sz="1600" b="1" dirty="0" err="1" smtClean="0"/>
              <a:t>effektiver</a:t>
            </a:r>
            <a:r>
              <a:rPr lang="en-US" sz="1600" b="1" dirty="0" smtClean="0"/>
              <a:t> Kommunikation</a:t>
            </a:r>
            <a:endParaRPr lang="el-GR" sz="1600" dirty="0"/>
          </a:p>
          <a:p>
            <a:r>
              <a:rPr lang="en-US" sz="1600" dirty="0" err="1" smtClean="0"/>
              <a:t>Interpersonelle</a:t>
            </a:r>
            <a:r>
              <a:rPr lang="en-US" sz="1600" dirty="0" smtClean="0"/>
              <a:t> </a:t>
            </a:r>
            <a:r>
              <a:rPr lang="en-US" sz="1600" dirty="0" err="1" smtClean="0"/>
              <a:t>Kompetenzen</a:t>
            </a:r>
            <a:r>
              <a:rPr lang="en-US" sz="1600" dirty="0" smtClean="0"/>
              <a:t> </a:t>
            </a:r>
            <a:r>
              <a:rPr lang="en-US" sz="1600" dirty="0" err="1" smtClean="0"/>
              <a:t>sind</a:t>
            </a:r>
            <a:r>
              <a:rPr lang="en-US" sz="1600" dirty="0" smtClean="0"/>
              <a:t> </a:t>
            </a:r>
            <a:r>
              <a:rPr lang="en-US" sz="1600" dirty="0" err="1" smtClean="0"/>
              <a:t>notwendig</a:t>
            </a:r>
            <a:r>
              <a:rPr lang="en-US" sz="1600" dirty="0" smtClean="0"/>
              <a:t>, um </a:t>
            </a:r>
            <a:r>
              <a:rPr lang="en-US" sz="1600" dirty="0" err="1" smtClean="0"/>
              <a:t>Beziehungen</a:t>
            </a:r>
            <a:r>
              <a:rPr lang="en-US" sz="1600" dirty="0" smtClean="0"/>
              <a:t> </a:t>
            </a:r>
            <a:r>
              <a:rPr lang="en-US" sz="1600" dirty="0" err="1" smtClean="0"/>
              <a:t>zwischen</a:t>
            </a:r>
            <a:r>
              <a:rPr lang="en-US" sz="1600" dirty="0" smtClean="0"/>
              <a:t> </a:t>
            </a:r>
            <a:r>
              <a:rPr lang="en-US" sz="1600" dirty="0" err="1" smtClean="0"/>
              <a:t>Ihnen</a:t>
            </a:r>
            <a:r>
              <a:rPr lang="en-US" sz="1600" dirty="0" smtClean="0"/>
              <a:t> und </a:t>
            </a:r>
            <a:r>
              <a:rPr lang="en-US" sz="1600" dirty="0" err="1" smtClean="0"/>
              <a:t>Ihren</a:t>
            </a:r>
            <a:r>
              <a:rPr lang="en-US" sz="1600" dirty="0" smtClean="0"/>
              <a:t> </a:t>
            </a:r>
            <a:r>
              <a:rPr lang="en-US" sz="1600" dirty="0" err="1" smtClean="0"/>
              <a:t>ArbeitskollegInnen</a:t>
            </a:r>
            <a:r>
              <a:rPr lang="en-US" sz="1600" dirty="0" smtClean="0"/>
              <a:t> </a:t>
            </a:r>
            <a:r>
              <a:rPr lang="en-US" sz="1600" dirty="0" err="1" smtClean="0"/>
              <a:t>aufzubauen</a:t>
            </a:r>
            <a:r>
              <a:rPr lang="en-US" sz="1600" dirty="0" smtClean="0"/>
              <a:t>, die </a:t>
            </a:r>
            <a:r>
              <a:rPr lang="en-US" sz="1600" dirty="0" err="1" smtClean="0"/>
              <a:t>zu</a:t>
            </a:r>
            <a:r>
              <a:rPr lang="en-US" sz="1600" dirty="0" smtClean="0"/>
              <a:t> </a:t>
            </a:r>
            <a:r>
              <a:rPr lang="en-US" sz="1600" dirty="0" err="1" smtClean="0"/>
              <a:t>einem</a:t>
            </a:r>
            <a:r>
              <a:rPr lang="en-US" sz="1600" dirty="0" smtClean="0"/>
              <a:t> </a:t>
            </a:r>
            <a:r>
              <a:rPr lang="en-US" sz="1600" dirty="0" err="1" smtClean="0"/>
              <a:t>gemeinsamen</a:t>
            </a:r>
            <a:r>
              <a:rPr lang="en-US" sz="1600" dirty="0" smtClean="0"/>
              <a:t> </a:t>
            </a:r>
            <a:r>
              <a:rPr lang="en-US" sz="1600" dirty="0" err="1" smtClean="0"/>
              <a:t>Austausch</a:t>
            </a:r>
            <a:r>
              <a:rPr lang="en-US" sz="1600" dirty="0" smtClean="0"/>
              <a:t> von </a:t>
            </a:r>
            <a:r>
              <a:rPr lang="en-US" sz="1600" dirty="0" err="1" smtClean="0"/>
              <a:t>Ideen</a:t>
            </a:r>
            <a:r>
              <a:rPr lang="en-US" sz="1600" dirty="0" smtClean="0"/>
              <a:t>, </a:t>
            </a:r>
            <a:r>
              <a:rPr lang="en-US" sz="1600" dirty="0" err="1" smtClean="0"/>
              <a:t>Informationen</a:t>
            </a:r>
            <a:r>
              <a:rPr lang="en-US" sz="1600" dirty="0" smtClean="0"/>
              <a:t> und </a:t>
            </a:r>
            <a:r>
              <a:rPr lang="en-US" sz="1600" dirty="0" err="1" smtClean="0"/>
              <a:t>Kompetenzen</a:t>
            </a:r>
            <a:r>
              <a:rPr lang="en-US" sz="1600" dirty="0" smtClean="0"/>
              <a:t> </a:t>
            </a:r>
            <a:r>
              <a:rPr lang="en-US" sz="1600" dirty="0" err="1" smtClean="0"/>
              <a:t>beitragen</a:t>
            </a:r>
            <a:r>
              <a:rPr lang="en-US" sz="1600" dirty="0" smtClean="0"/>
              <a:t> </a:t>
            </a:r>
            <a:r>
              <a:rPr lang="en-US" sz="1600" dirty="0" err="1" smtClean="0"/>
              <a:t>können</a:t>
            </a:r>
            <a:r>
              <a:rPr lang="en-US" sz="1600" dirty="0" smtClean="0"/>
              <a:t>.</a:t>
            </a:r>
          </a:p>
          <a:p>
            <a:endParaRPr lang="en-US" sz="1600" dirty="0"/>
          </a:p>
          <a:p>
            <a:r>
              <a:rPr lang="en-US" sz="1600" dirty="0" err="1">
                <a:solidFill>
                  <a:schemeClr val="accent2"/>
                </a:solidFill>
              </a:rPr>
              <a:t>Gegenseitiger</a:t>
            </a:r>
            <a:r>
              <a:rPr lang="en-US" sz="1600" dirty="0">
                <a:solidFill>
                  <a:schemeClr val="accent2"/>
                </a:solidFill>
              </a:rPr>
              <a:t> </a:t>
            </a:r>
            <a:r>
              <a:rPr lang="en-US" sz="1600" dirty="0" err="1">
                <a:solidFill>
                  <a:schemeClr val="accent2"/>
                </a:solidFill>
              </a:rPr>
              <a:t>Respekt</a:t>
            </a:r>
            <a:r>
              <a:rPr lang="en-US" sz="1600" dirty="0">
                <a:solidFill>
                  <a:schemeClr val="accent2"/>
                </a:solidFill>
              </a:rPr>
              <a:t> und </a:t>
            </a:r>
            <a:r>
              <a:rPr lang="en-US" sz="1600" dirty="0" err="1">
                <a:solidFill>
                  <a:schemeClr val="accent2"/>
                </a:solidFill>
              </a:rPr>
              <a:t>Rücksichtsnahme</a:t>
            </a:r>
            <a:r>
              <a:rPr lang="en-US" sz="1600" dirty="0">
                <a:solidFill>
                  <a:schemeClr val="accent2"/>
                </a:solidFill>
              </a:rPr>
              <a:t> </a:t>
            </a:r>
            <a:r>
              <a:rPr lang="en-US" sz="1600" dirty="0" smtClean="0">
                <a:solidFill>
                  <a:schemeClr val="accent2"/>
                </a:solidFill>
              </a:rPr>
              <a:t>für die </a:t>
            </a:r>
            <a:r>
              <a:rPr lang="en-US" sz="1600" dirty="0" err="1" smtClean="0">
                <a:solidFill>
                  <a:schemeClr val="accent2"/>
                </a:solidFill>
              </a:rPr>
              <a:t>Meinung</a:t>
            </a:r>
            <a:r>
              <a:rPr lang="en-US" sz="1600" dirty="0" smtClean="0">
                <a:solidFill>
                  <a:schemeClr val="accent2"/>
                </a:solidFill>
              </a:rPr>
              <a:t> </a:t>
            </a:r>
            <a:r>
              <a:rPr lang="en-US" sz="1600" dirty="0">
                <a:solidFill>
                  <a:schemeClr val="accent2"/>
                </a:solidFill>
              </a:rPr>
              <a:t>und den Input </a:t>
            </a:r>
            <a:r>
              <a:rPr lang="en-US" sz="1600" dirty="0" err="1">
                <a:solidFill>
                  <a:schemeClr val="accent2"/>
                </a:solidFill>
              </a:rPr>
              <a:t>anderer</a:t>
            </a:r>
            <a:r>
              <a:rPr lang="en-US" sz="1600" dirty="0">
                <a:solidFill>
                  <a:schemeClr val="accent2"/>
                </a:solidFill>
              </a:rPr>
              <a:t> </a:t>
            </a:r>
            <a:r>
              <a:rPr lang="en-US" sz="1600" dirty="0" err="1">
                <a:solidFill>
                  <a:schemeClr val="accent2"/>
                </a:solidFill>
              </a:rPr>
              <a:t>Personen</a:t>
            </a:r>
            <a:r>
              <a:rPr lang="en-US" sz="1600" dirty="0">
                <a:solidFill>
                  <a:schemeClr val="accent2"/>
                </a:solidFill>
              </a:rPr>
              <a:t> </a:t>
            </a:r>
            <a:r>
              <a:rPr lang="en-US" sz="1600" dirty="0" err="1">
                <a:solidFill>
                  <a:schemeClr val="accent2"/>
                </a:solidFill>
              </a:rPr>
              <a:t>wird</a:t>
            </a:r>
            <a:r>
              <a:rPr lang="en-US" sz="1600" dirty="0">
                <a:solidFill>
                  <a:schemeClr val="accent2"/>
                </a:solidFill>
              </a:rPr>
              <a:t> </a:t>
            </a:r>
            <a:r>
              <a:rPr lang="en-US" sz="1600" dirty="0" err="1">
                <a:solidFill>
                  <a:schemeClr val="accent2"/>
                </a:solidFill>
              </a:rPr>
              <a:t>geschaffen</a:t>
            </a:r>
            <a:r>
              <a:rPr lang="en-US" sz="1600" dirty="0">
                <a:solidFill>
                  <a:schemeClr val="accent2"/>
                </a:solidFill>
              </a:rPr>
              <a:t>. </a:t>
            </a:r>
          </a:p>
          <a:p>
            <a:r>
              <a:rPr lang="en-US" sz="1600" dirty="0" smtClean="0"/>
              <a:t>Kommunikation, die auf </a:t>
            </a:r>
            <a:r>
              <a:rPr lang="en-US" sz="1600" dirty="0" err="1" smtClean="0"/>
              <a:t>diese</a:t>
            </a:r>
            <a:r>
              <a:rPr lang="en-US" sz="1600" dirty="0" smtClean="0"/>
              <a:t> Art und Weise </a:t>
            </a:r>
            <a:r>
              <a:rPr lang="en-US" sz="1600" dirty="0" err="1" smtClean="0"/>
              <a:t>basiert</a:t>
            </a:r>
            <a:r>
              <a:rPr lang="en-US" sz="1600" dirty="0" smtClean="0"/>
              <a:t>, </a:t>
            </a:r>
            <a:r>
              <a:rPr lang="en-US" sz="1600" dirty="0" err="1" smtClean="0"/>
              <a:t>ermöglicht</a:t>
            </a:r>
            <a:r>
              <a:rPr lang="en-US" sz="1600" dirty="0" smtClean="0"/>
              <a:t> die </a:t>
            </a:r>
            <a:r>
              <a:rPr lang="en-US" sz="1600" dirty="0" err="1" smtClean="0"/>
              <a:t>Ausführung</a:t>
            </a:r>
            <a:r>
              <a:rPr lang="en-US" sz="1600" dirty="0" smtClean="0"/>
              <a:t> und die </a:t>
            </a:r>
            <a:r>
              <a:rPr lang="en-US" sz="1600" dirty="0" err="1" smtClean="0"/>
              <a:t>Organisation</a:t>
            </a:r>
            <a:r>
              <a:rPr lang="en-US" sz="1600" dirty="0" smtClean="0"/>
              <a:t> von </a:t>
            </a:r>
            <a:r>
              <a:rPr lang="en-US" sz="1600" dirty="0" err="1" smtClean="0"/>
              <a:t>Aufgaben</a:t>
            </a:r>
            <a:r>
              <a:rPr lang="en-US" sz="1600" dirty="0"/>
              <a:t> </a:t>
            </a:r>
            <a:r>
              <a:rPr lang="en-US" sz="1600" dirty="0" err="1" smtClean="0"/>
              <a:t>sowie</a:t>
            </a:r>
            <a:r>
              <a:rPr lang="en-US" sz="1600" dirty="0" smtClean="0"/>
              <a:t> die </a:t>
            </a:r>
            <a:r>
              <a:rPr lang="en-US" sz="1600" dirty="0" err="1" smtClean="0"/>
              <a:t>Fertigstellung</a:t>
            </a:r>
            <a:r>
              <a:rPr lang="en-US" sz="1600" dirty="0" smtClean="0"/>
              <a:t> von </a:t>
            </a:r>
            <a:r>
              <a:rPr lang="en-US" sz="1600" dirty="0" err="1" smtClean="0"/>
              <a:t>Aufträgen</a:t>
            </a:r>
            <a:r>
              <a:rPr lang="en-US" sz="1600" dirty="0" smtClean="0"/>
              <a:t>. </a:t>
            </a:r>
          </a:p>
        </p:txBody>
      </p:sp>
      <p:sp>
        <p:nvSpPr>
          <p:cNvPr id="7" name="Slide Number Placeholder 6"/>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10242" name="Picture 2" descr="Σχετική εικόνα"/>
          <p:cNvPicPr>
            <a:picLocks noChangeAspect="1" noChangeArrowheads="1"/>
          </p:cNvPicPr>
          <p:nvPr/>
        </p:nvPicPr>
        <p:blipFill>
          <a:blip r:embed="rId5"/>
          <a:srcRect/>
          <a:stretch>
            <a:fillRect/>
          </a:stretch>
        </p:blipFill>
        <p:spPr bwMode="auto">
          <a:xfrm>
            <a:off x="6090346" y="2468390"/>
            <a:ext cx="5758248" cy="32400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pPr lvl="0"/>
            <a:r>
              <a:rPr lang="en-US" sz="5400" b="1" dirty="0" smtClean="0"/>
              <a:t>DAMIT WERDEN IHRE MÖGLICHKEITEN </a:t>
            </a:r>
            <a:r>
              <a:rPr lang="en-US" sz="5400" b="1" dirty="0" err="1" smtClean="0"/>
              <a:t>erweitert</a:t>
            </a:r>
            <a:endParaRPr lang="el-GR" sz="5400" dirty="0"/>
          </a:p>
        </p:txBody>
      </p:sp>
      <p:sp>
        <p:nvSpPr>
          <p:cNvPr id="22" name="TextBox 21"/>
          <p:cNvSpPr txBox="1"/>
          <p:nvPr/>
        </p:nvSpPr>
        <p:spPr>
          <a:xfrm>
            <a:off x="905897" y="2222781"/>
            <a:ext cx="3829088" cy="3785652"/>
          </a:xfrm>
          <a:prstGeom prst="rect">
            <a:avLst/>
          </a:prstGeom>
          <a:noFill/>
        </p:spPr>
        <p:txBody>
          <a:bodyPr wrap="square" rtlCol="0">
            <a:spAutoFit/>
          </a:bodyPr>
          <a:lstStyle/>
          <a:p>
            <a:r>
              <a:rPr lang="en-US" sz="2000" dirty="0" err="1" smtClean="0"/>
              <a:t>Durch</a:t>
            </a:r>
            <a:r>
              <a:rPr lang="en-US" sz="2000" dirty="0" smtClean="0"/>
              <a:t> </a:t>
            </a:r>
            <a:r>
              <a:rPr lang="en-US" sz="2000" dirty="0" err="1" smtClean="0"/>
              <a:t>gute</a:t>
            </a:r>
            <a:r>
              <a:rPr lang="en-US" sz="2000" dirty="0" smtClean="0"/>
              <a:t> </a:t>
            </a:r>
            <a:r>
              <a:rPr lang="en-US" sz="2000" dirty="0" err="1" smtClean="0"/>
              <a:t>Beziehungen</a:t>
            </a:r>
            <a:r>
              <a:rPr lang="en-US" sz="2000" dirty="0" smtClean="0"/>
              <a:t> </a:t>
            </a:r>
            <a:r>
              <a:rPr lang="en-US" sz="2000" dirty="0" err="1" smtClean="0"/>
              <a:t>mit</a:t>
            </a:r>
            <a:r>
              <a:rPr lang="en-US" sz="2000" dirty="0" smtClean="0"/>
              <a:t> </a:t>
            </a:r>
            <a:r>
              <a:rPr lang="en-US" sz="2000" dirty="0" err="1" smtClean="0"/>
              <a:t>ManagerInnen</a:t>
            </a:r>
            <a:r>
              <a:rPr lang="en-US" sz="2000" dirty="0" smtClean="0"/>
              <a:t> </a:t>
            </a:r>
            <a:r>
              <a:rPr lang="en-US" sz="2000" dirty="0" smtClean="0"/>
              <a:t>und </a:t>
            </a:r>
            <a:r>
              <a:rPr lang="en-US" sz="2000" dirty="0" err="1" smtClean="0"/>
              <a:t>ArbeitskollegInnen</a:t>
            </a:r>
            <a:r>
              <a:rPr lang="en-US" sz="2000" dirty="0" smtClean="0"/>
              <a:t> </a:t>
            </a:r>
            <a:r>
              <a:rPr lang="en-US" sz="2000" dirty="0" err="1" smtClean="0"/>
              <a:t>können</a:t>
            </a:r>
            <a:r>
              <a:rPr lang="en-US" sz="2000" dirty="0" smtClean="0"/>
              <a:t> </a:t>
            </a:r>
            <a:r>
              <a:rPr lang="en-US" sz="2000" dirty="0" err="1" smtClean="0"/>
              <a:t>Sie</a:t>
            </a:r>
            <a:r>
              <a:rPr lang="en-US" sz="2000" dirty="0" smtClean="0"/>
              <a:t> </a:t>
            </a:r>
            <a:r>
              <a:rPr lang="en-US" sz="2000" dirty="0" err="1" smtClean="0"/>
              <a:t>einen</a:t>
            </a:r>
            <a:r>
              <a:rPr lang="en-US" sz="2000" dirty="0" smtClean="0"/>
              <a:t> </a:t>
            </a:r>
            <a:r>
              <a:rPr lang="en-US" sz="2000" dirty="0" err="1" smtClean="0"/>
              <a:t>guten</a:t>
            </a:r>
            <a:r>
              <a:rPr lang="en-US" sz="2000" dirty="0" smtClean="0"/>
              <a:t> </a:t>
            </a:r>
            <a:r>
              <a:rPr lang="en-US" sz="2000" dirty="0" err="1" smtClean="0"/>
              <a:t>Eindruck</a:t>
            </a:r>
            <a:r>
              <a:rPr lang="en-US" sz="2000" dirty="0" smtClean="0"/>
              <a:t> von </a:t>
            </a:r>
            <a:r>
              <a:rPr lang="en-US" sz="2000" dirty="0" err="1" smtClean="0"/>
              <a:t>sich</a:t>
            </a:r>
            <a:r>
              <a:rPr lang="en-US" sz="2000" dirty="0" smtClean="0"/>
              <a:t> </a:t>
            </a:r>
            <a:r>
              <a:rPr lang="en-US" sz="2000" dirty="0" err="1" smtClean="0"/>
              <a:t>selbst</a:t>
            </a:r>
            <a:r>
              <a:rPr lang="en-US" sz="2000" dirty="0" smtClean="0"/>
              <a:t> </a:t>
            </a:r>
            <a:r>
              <a:rPr lang="en-US" sz="2000" dirty="0" err="1" smtClean="0"/>
              <a:t>hinterlassen</a:t>
            </a:r>
            <a:r>
              <a:rPr lang="en-US" sz="2000" dirty="0" smtClean="0"/>
              <a:t>. </a:t>
            </a:r>
            <a:r>
              <a:rPr lang="en-US" sz="2000" dirty="0" err="1" smtClean="0"/>
              <a:t>Dadurch</a:t>
            </a:r>
            <a:r>
              <a:rPr lang="en-US" sz="2000" dirty="0" smtClean="0"/>
              <a:t> </a:t>
            </a:r>
            <a:r>
              <a:rPr lang="en-US" sz="2000" dirty="0" err="1" smtClean="0"/>
              <a:t>sind</a:t>
            </a:r>
            <a:r>
              <a:rPr lang="en-US" sz="2000" dirty="0" smtClean="0"/>
              <a:t> </a:t>
            </a:r>
            <a:r>
              <a:rPr lang="en-US" sz="2000" dirty="0" err="1" smtClean="0"/>
              <a:t>Sie</a:t>
            </a:r>
            <a:r>
              <a:rPr lang="en-US" sz="2000" dirty="0" smtClean="0"/>
              <a:t> in der </a:t>
            </a:r>
            <a:r>
              <a:rPr lang="en-US" sz="2000" dirty="0" err="1" smtClean="0"/>
              <a:t>Lage</a:t>
            </a:r>
            <a:r>
              <a:rPr lang="en-US" sz="2000" dirty="0" smtClean="0"/>
              <a:t>, </a:t>
            </a:r>
            <a:r>
              <a:rPr lang="en-US" sz="2000" dirty="0" err="1" smtClean="0"/>
              <a:t>ein</a:t>
            </a:r>
            <a:r>
              <a:rPr lang="en-US" sz="2000" dirty="0" smtClean="0"/>
              <a:t> </a:t>
            </a:r>
            <a:r>
              <a:rPr lang="en-US" sz="2000" dirty="0" err="1" smtClean="0"/>
              <a:t>gutes</a:t>
            </a:r>
            <a:r>
              <a:rPr lang="en-US" sz="2000" dirty="0" smtClean="0"/>
              <a:t> </a:t>
            </a:r>
            <a:r>
              <a:rPr lang="en-US" sz="2000" dirty="0" err="1" smtClean="0"/>
              <a:t>Arbeitszeugnis</a:t>
            </a:r>
            <a:r>
              <a:rPr lang="en-US" sz="2000" dirty="0" smtClean="0"/>
              <a:t> </a:t>
            </a:r>
            <a:r>
              <a:rPr lang="en-US" sz="2000" dirty="0" err="1" smtClean="0"/>
              <a:t>zu</a:t>
            </a:r>
            <a:r>
              <a:rPr lang="en-US" sz="2000" dirty="0" smtClean="0"/>
              <a:t> </a:t>
            </a:r>
            <a:r>
              <a:rPr lang="en-US" sz="2000" dirty="0" err="1" smtClean="0"/>
              <a:t>bekommen</a:t>
            </a:r>
            <a:r>
              <a:rPr lang="en-US" sz="2000" dirty="0"/>
              <a:t> </a:t>
            </a:r>
            <a:r>
              <a:rPr lang="en-US" sz="2000" dirty="0" err="1" smtClean="0"/>
              <a:t>oder</a:t>
            </a:r>
            <a:r>
              <a:rPr lang="en-US" sz="2000" dirty="0" smtClean="0"/>
              <a:t> </a:t>
            </a:r>
            <a:r>
              <a:rPr lang="en-US" sz="2000" dirty="0" err="1" smtClean="0"/>
              <a:t>sogar</a:t>
            </a:r>
            <a:r>
              <a:rPr lang="en-US" sz="2000" dirty="0" smtClean="0"/>
              <a:t> in </a:t>
            </a:r>
            <a:r>
              <a:rPr lang="en-US" sz="2000" dirty="0" err="1" smtClean="0"/>
              <a:t>eine</a:t>
            </a:r>
            <a:r>
              <a:rPr lang="en-US" sz="2000" dirty="0" smtClean="0"/>
              <a:t> </a:t>
            </a:r>
            <a:r>
              <a:rPr lang="en-US" sz="2000" dirty="0" err="1">
                <a:solidFill>
                  <a:schemeClr val="accent2"/>
                </a:solidFill>
              </a:rPr>
              <a:t>höhere</a:t>
            </a:r>
            <a:r>
              <a:rPr lang="en-US" sz="2000" dirty="0">
                <a:solidFill>
                  <a:schemeClr val="accent2"/>
                </a:solidFill>
              </a:rPr>
              <a:t> Position </a:t>
            </a:r>
            <a:r>
              <a:rPr lang="en-US" sz="2000" dirty="0" err="1">
                <a:solidFill>
                  <a:schemeClr val="accent2"/>
                </a:solidFill>
              </a:rPr>
              <a:t>mit</a:t>
            </a:r>
            <a:r>
              <a:rPr lang="en-US" sz="2000" dirty="0">
                <a:solidFill>
                  <a:schemeClr val="accent2"/>
                </a:solidFill>
              </a:rPr>
              <a:t> </a:t>
            </a:r>
            <a:r>
              <a:rPr lang="en-US" sz="2000" dirty="0" err="1">
                <a:solidFill>
                  <a:schemeClr val="accent2"/>
                </a:solidFill>
              </a:rPr>
              <a:t>größerer</a:t>
            </a:r>
            <a:r>
              <a:rPr lang="en-US" sz="2000" dirty="0">
                <a:solidFill>
                  <a:schemeClr val="accent2"/>
                </a:solidFill>
              </a:rPr>
              <a:t> </a:t>
            </a:r>
            <a:r>
              <a:rPr lang="en-US" sz="2000" dirty="0" err="1">
                <a:solidFill>
                  <a:schemeClr val="accent2"/>
                </a:solidFill>
              </a:rPr>
              <a:t>Verantwortung</a:t>
            </a:r>
            <a:r>
              <a:rPr lang="en-US" sz="2000" dirty="0">
                <a:solidFill>
                  <a:schemeClr val="accent2"/>
                </a:solidFill>
              </a:rPr>
              <a:t> </a:t>
            </a:r>
            <a:r>
              <a:rPr lang="en-US" sz="2000" dirty="0" err="1">
                <a:solidFill>
                  <a:schemeClr val="accent2"/>
                </a:solidFill>
              </a:rPr>
              <a:t>befördert</a:t>
            </a:r>
            <a:r>
              <a:rPr lang="en-US" sz="2000" dirty="0">
                <a:solidFill>
                  <a:schemeClr val="accent2"/>
                </a:solidFill>
              </a:rPr>
              <a:t> </a:t>
            </a:r>
            <a:r>
              <a:rPr lang="en-US" sz="2000" dirty="0" err="1" smtClean="0"/>
              <a:t>zu</a:t>
            </a:r>
            <a:r>
              <a:rPr lang="en-US" sz="2000" dirty="0" smtClean="0"/>
              <a:t> </a:t>
            </a:r>
            <a:r>
              <a:rPr lang="en-US" sz="2000" dirty="0" err="1" smtClean="0"/>
              <a:t>werden</a:t>
            </a:r>
            <a:r>
              <a:rPr lang="en-US" sz="2000" dirty="0" smtClean="0"/>
              <a:t>. Dies </a:t>
            </a:r>
            <a:r>
              <a:rPr lang="en-US" sz="2000" dirty="0" err="1" smtClean="0"/>
              <a:t>stellt</a:t>
            </a:r>
            <a:r>
              <a:rPr lang="en-US" sz="2000" dirty="0" smtClean="0"/>
              <a:t> </a:t>
            </a:r>
            <a:r>
              <a:rPr lang="en-US" sz="2000" dirty="0" err="1" smtClean="0"/>
              <a:t>einen</a:t>
            </a:r>
            <a:r>
              <a:rPr lang="en-US" sz="2000" dirty="0" smtClean="0"/>
              <a:t> </a:t>
            </a:r>
            <a:r>
              <a:rPr lang="en-US" sz="2000" dirty="0" err="1" smtClean="0"/>
              <a:t>Vorteil</a:t>
            </a:r>
            <a:r>
              <a:rPr lang="en-US" sz="2000" dirty="0" smtClean="0"/>
              <a:t> für </a:t>
            </a:r>
            <a:r>
              <a:rPr lang="en-US" sz="2000" dirty="0" err="1" smtClean="0"/>
              <a:t>Ihre</a:t>
            </a:r>
            <a:r>
              <a:rPr lang="en-US" sz="2000" dirty="0" smtClean="0"/>
              <a:t> </a:t>
            </a:r>
            <a:r>
              <a:rPr lang="en-US" sz="2000" b="1" dirty="0" err="1" smtClean="0"/>
              <a:t>berufliche</a:t>
            </a:r>
            <a:r>
              <a:rPr lang="en-US" sz="2000" b="1" dirty="0" smtClean="0"/>
              <a:t> </a:t>
            </a:r>
            <a:r>
              <a:rPr lang="en-US" sz="2000" b="1" dirty="0" err="1" smtClean="0"/>
              <a:t>Karriere</a:t>
            </a:r>
            <a:r>
              <a:rPr lang="en-US" sz="2000" b="1" dirty="0" smtClean="0"/>
              <a:t> </a:t>
            </a:r>
            <a:r>
              <a:rPr lang="en-US" sz="2000" dirty="0" err="1" smtClean="0"/>
              <a:t>dar</a:t>
            </a:r>
            <a:r>
              <a:rPr lang="en-US" sz="2000" dirty="0" smtClean="0"/>
              <a:t>. </a:t>
            </a:r>
            <a:endParaRPr lang="el-GR" sz="2000" dirty="0"/>
          </a:p>
          <a:p>
            <a:pPr algn="just">
              <a:buClr>
                <a:schemeClr val="accent2"/>
              </a:buClr>
            </a:pPr>
            <a:endParaRPr lang="el-GR" sz="20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1026" name="Picture 2" descr="Σχετική εικόνα"/>
          <p:cNvPicPr>
            <a:picLocks noChangeAspect="1" noChangeArrowheads="1"/>
          </p:cNvPicPr>
          <p:nvPr/>
        </p:nvPicPr>
        <p:blipFill>
          <a:blip r:embed="rId4"/>
          <a:srcRect/>
          <a:stretch>
            <a:fillRect/>
          </a:stretch>
        </p:blipFill>
        <p:spPr bwMode="auto">
          <a:xfrm>
            <a:off x="5010060" y="2188736"/>
            <a:ext cx="6991350" cy="3933826"/>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n-US" sz="5400" b="1" dirty="0" smtClean="0"/>
              <a:t>DAMIT WERDEN SIE ZUORDENBAR</a:t>
            </a:r>
            <a:endParaRPr lang="el-GR" sz="5400" dirty="0"/>
          </a:p>
        </p:txBody>
      </p:sp>
      <p:sp>
        <p:nvSpPr>
          <p:cNvPr id="22" name="TextBox 21"/>
          <p:cNvSpPr txBox="1"/>
          <p:nvPr/>
        </p:nvSpPr>
        <p:spPr>
          <a:xfrm>
            <a:off x="940619" y="2186024"/>
            <a:ext cx="4934849" cy="4401205"/>
          </a:xfrm>
          <a:prstGeom prst="rect">
            <a:avLst/>
          </a:prstGeom>
          <a:noFill/>
        </p:spPr>
        <p:txBody>
          <a:bodyPr wrap="square" rtlCol="0">
            <a:spAutoFit/>
          </a:bodyPr>
          <a:lstStyle/>
          <a:p>
            <a:r>
              <a:rPr lang="en-US" sz="2000" dirty="0" err="1" smtClean="0"/>
              <a:t>Mit</a:t>
            </a:r>
            <a:r>
              <a:rPr lang="en-US" sz="2000" dirty="0" smtClean="0"/>
              <a:t> </a:t>
            </a:r>
            <a:r>
              <a:rPr lang="en-US" sz="2000" dirty="0" err="1" smtClean="0"/>
              <a:t>guten</a:t>
            </a:r>
            <a:r>
              <a:rPr lang="en-US" sz="2000" dirty="0" smtClean="0"/>
              <a:t> </a:t>
            </a:r>
            <a:r>
              <a:rPr lang="en-US" sz="2000" dirty="0" err="1" smtClean="0"/>
              <a:t>interpersonellen</a:t>
            </a:r>
            <a:r>
              <a:rPr lang="en-US" sz="2000" dirty="0" smtClean="0"/>
              <a:t> </a:t>
            </a:r>
            <a:r>
              <a:rPr lang="en-US" sz="2000" dirty="0" err="1" smtClean="0"/>
              <a:t>Kompetenzen</a:t>
            </a:r>
            <a:r>
              <a:rPr lang="en-US" sz="2000" dirty="0" smtClean="0"/>
              <a:t> </a:t>
            </a:r>
            <a:r>
              <a:rPr lang="en-US" sz="2000" dirty="0" err="1" smtClean="0"/>
              <a:t>nehmen</a:t>
            </a:r>
            <a:r>
              <a:rPr lang="en-US" sz="2000" dirty="0" smtClean="0"/>
              <a:t> </a:t>
            </a:r>
            <a:r>
              <a:rPr lang="en-US" sz="2000" dirty="0" err="1" smtClean="0"/>
              <a:t>Sie</a:t>
            </a:r>
            <a:r>
              <a:rPr lang="en-US" sz="2000" dirty="0" smtClean="0"/>
              <a:t> </a:t>
            </a:r>
            <a:r>
              <a:rPr lang="en-US" sz="2000" dirty="0" err="1" smtClean="0"/>
              <a:t>Ihre</a:t>
            </a:r>
            <a:r>
              <a:rPr lang="en-US" sz="2000" dirty="0" smtClean="0"/>
              <a:t> </a:t>
            </a:r>
            <a:r>
              <a:rPr lang="en-US" sz="2000" dirty="0" err="1" smtClean="0"/>
              <a:t>KollegInnen</a:t>
            </a:r>
            <a:r>
              <a:rPr lang="en-US" sz="2000" dirty="0" smtClean="0"/>
              <a:t> und </a:t>
            </a:r>
            <a:r>
              <a:rPr lang="en-US" sz="2000" dirty="0" err="1" smtClean="0"/>
              <a:t>Vorgesetzten</a:t>
            </a:r>
            <a:r>
              <a:rPr lang="en-US" sz="2000" dirty="0" smtClean="0"/>
              <a:t> </a:t>
            </a:r>
            <a:r>
              <a:rPr lang="en-US" sz="2000" dirty="0" err="1" smtClean="0"/>
              <a:t>als</a:t>
            </a:r>
            <a:r>
              <a:rPr lang="en-US" sz="2000" dirty="0" smtClean="0"/>
              <a:t> </a:t>
            </a:r>
            <a:r>
              <a:rPr lang="en-US" sz="2000" dirty="0" err="1" smtClean="0"/>
              <a:t>eine</a:t>
            </a:r>
            <a:r>
              <a:rPr lang="en-US" sz="2000" dirty="0" smtClean="0"/>
              <a:t> positive und </a:t>
            </a:r>
            <a:r>
              <a:rPr lang="en-US" sz="2000" dirty="0" err="1" smtClean="0"/>
              <a:t>zugängliche</a:t>
            </a:r>
            <a:r>
              <a:rPr lang="en-US" sz="2000" dirty="0" smtClean="0"/>
              <a:t> Person </a:t>
            </a:r>
            <a:r>
              <a:rPr lang="en-US" sz="2000" dirty="0" err="1" smtClean="0"/>
              <a:t>wahr</a:t>
            </a:r>
            <a:r>
              <a:rPr lang="en-US" sz="2000" dirty="0" smtClean="0"/>
              <a:t>.</a:t>
            </a:r>
          </a:p>
          <a:p>
            <a:endParaRPr lang="en-US" sz="2000" dirty="0"/>
          </a:p>
          <a:p>
            <a:r>
              <a:rPr lang="en-US" sz="2000" dirty="0" err="1">
                <a:solidFill>
                  <a:schemeClr val="accent2"/>
                </a:solidFill>
              </a:rPr>
              <a:t>MitarbeiterInnen</a:t>
            </a:r>
            <a:r>
              <a:rPr lang="en-US" sz="2000" dirty="0">
                <a:solidFill>
                  <a:schemeClr val="accent2"/>
                </a:solidFill>
              </a:rPr>
              <a:t> </a:t>
            </a:r>
            <a:r>
              <a:rPr lang="en-US" sz="2000" dirty="0" err="1">
                <a:solidFill>
                  <a:schemeClr val="accent2"/>
                </a:solidFill>
              </a:rPr>
              <a:t>wenden</a:t>
            </a:r>
            <a:r>
              <a:rPr lang="en-US" sz="2000" dirty="0">
                <a:solidFill>
                  <a:schemeClr val="accent2"/>
                </a:solidFill>
              </a:rPr>
              <a:t> </a:t>
            </a:r>
            <a:r>
              <a:rPr lang="en-US" sz="2000" dirty="0" err="1">
                <a:solidFill>
                  <a:schemeClr val="accent2"/>
                </a:solidFill>
              </a:rPr>
              <a:t>sich</a:t>
            </a:r>
            <a:r>
              <a:rPr lang="en-US" sz="2000" dirty="0">
                <a:solidFill>
                  <a:schemeClr val="accent2"/>
                </a:solidFill>
              </a:rPr>
              <a:t> </a:t>
            </a:r>
            <a:r>
              <a:rPr lang="en-US" sz="2000" dirty="0" err="1">
                <a:solidFill>
                  <a:schemeClr val="accent2"/>
                </a:solidFill>
              </a:rPr>
              <a:t>gerne</a:t>
            </a:r>
            <a:r>
              <a:rPr lang="en-US" sz="2000" dirty="0">
                <a:solidFill>
                  <a:schemeClr val="accent2"/>
                </a:solidFill>
              </a:rPr>
              <a:t> an </a:t>
            </a:r>
            <a:r>
              <a:rPr lang="en-US" sz="2000" dirty="0" err="1">
                <a:solidFill>
                  <a:schemeClr val="accent2"/>
                </a:solidFill>
              </a:rPr>
              <a:t>Sie</a:t>
            </a:r>
            <a:r>
              <a:rPr lang="en-US" sz="2000" dirty="0">
                <a:solidFill>
                  <a:schemeClr val="accent2"/>
                </a:solidFill>
              </a:rPr>
              <a:t>, </a:t>
            </a:r>
            <a:r>
              <a:rPr lang="en-US" sz="2000" dirty="0" err="1">
                <a:solidFill>
                  <a:schemeClr val="accent2"/>
                </a:solidFill>
              </a:rPr>
              <a:t>wenn</a:t>
            </a:r>
            <a:r>
              <a:rPr lang="en-US" sz="2000" dirty="0">
                <a:solidFill>
                  <a:schemeClr val="accent2"/>
                </a:solidFill>
              </a:rPr>
              <a:t> </a:t>
            </a:r>
            <a:r>
              <a:rPr lang="en-US" sz="2000" dirty="0" err="1">
                <a:solidFill>
                  <a:schemeClr val="accent2"/>
                </a:solidFill>
              </a:rPr>
              <a:t>sie</a:t>
            </a:r>
            <a:r>
              <a:rPr lang="en-US" sz="2000" dirty="0">
                <a:solidFill>
                  <a:schemeClr val="accent2"/>
                </a:solidFill>
              </a:rPr>
              <a:t> </a:t>
            </a:r>
            <a:r>
              <a:rPr lang="en-US" sz="2000" dirty="0" err="1">
                <a:solidFill>
                  <a:schemeClr val="accent2"/>
                </a:solidFill>
              </a:rPr>
              <a:t>Ihren</a:t>
            </a:r>
            <a:r>
              <a:rPr lang="en-US" sz="2000" dirty="0">
                <a:solidFill>
                  <a:schemeClr val="accent2"/>
                </a:solidFill>
              </a:rPr>
              <a:t> Rat </a:t>
            </a:r>
            <a:r>
              <a:rPr lang="en-US" sz="2000" dirty="0" err="1">
                <a:solidFill>
                  <a:schemeClr val="accent2"/>
                </a:solidFill>
              </a:rPr>
              <a:t>oder</a:t>
            </a:r>
            <a:r>
              <a:rPr lang="en-US" sz="2000" dirty="0">
                <a:solidFill>
                  <a:schemeClr val="accent2"/>
                </a:solidFill>
              </a:rPr>
              <a:t> </a:t>
            </a:r>
            <a:r>
              <a:rPr lang="en-US" sz="2000" dirty="0" err="1">
                <a:solidFill>
                  <a:schemeClr val="accent2"/>
                </a:solidFill>
              </a:rPr>
              <a:t>Ihre</a:t>
            </a:r>
            <a:r>
              <a:rPr lang="en-US" sz="2000" dirty="0">
                <a:solidFill>
                  <a:schemeClr val="accent2"/>
                </a:solidFill>
              </a:rPr>
              <a:t> </a:t>
            </a:r>
            <a:r>
              <a:rPr lang="en-US" sz="2000" dirty="0" err="1">
                <a:solidFill>
                  <a:schemeClr val="accent2"/>
                </a:solidFill>
              </a:rPr>
              <a:t>Hilfe</a:t>
            </a:r>
            <a:r>
              <a:rPr lang="en-US" sz="2000" dirty="0">
                <a:solidFill>
                  <a:schemeClr val="accent2"/>
                </a:solidFill>
              </a:rPr>
              <a:t> </a:t>
            </a:r>
            <a:r>
              <a:rPr lang="en-US" sz="2000" dirty="0" err="1">
                <a:solidFill>
                  <a:schemeClr val="accent2"/>
                </a:solidFill>
              </a:rPr>
              <a:t>benötigen</a:t>
            </a:r>
            <a:r>
              <a:rPr lang="en-US" sz="2000" dirty="0">
                <a:solidFill>
                  <a:schemeClr val="accent2"/>
                </a:solidFill>
              </a:rPr>
              <a:t>. </a:t>
            </a:r>
          </a:p>
          <a:p>
            <a:endParaRPr lang="en-US" sz="2000" dirty="0" smtClean="0"/>
          </a:p>
          <a:p>
            <a:r>
              <a:rPr lang="en-US" sz="2000" dirty="0" err="1" smtClean="0"/>
              <a:t>Sie</a:t>
            </a:r>
            <a:r>
              <a:rPr lang="en-US" sz="2000" dirty="0" smtClean="0"/>
              <a:t> </a:t>
            </a:r>
            <a:r>
              <a:rPr lang="en-US" sz="2000" dirty="0" err="1" smtClean="0"/>
              <a:t>werden</a:t>
            </a:r>
            <a:r>
              <a:rPr lang="en-US" sz="2000" dirty="0" smtClean="0"/>
              <a:t> </a:t>
            </a:r>
            <a:r>
              <a:rPr lang="en-US" sz="2000" dirty="0" err="1" smtClean="0"/>
              <a:t>feststellen</a:t>
            </a:r>
            <a:r>
              <a:rPr lang="en-US" sz="2000" dirty="0" smtClean="0"/>
              <a:t>, </a:t>
            </a:r>
            <a:r>
              <a:rPr lang="en-US" sz="2000" dirty="0" err="1" smtClean="0"/>
              <a:t>dass</a:t>
            </a:r>
            <a:r>
              <a:rPr lang="en-US" sz="2000" dirty="0" smtClean="0"/>
              <a:t> die </a:t>
            </a:r>
            <a:r>
              <a:rPr lang="en-US" sz="2000" dirty="0" err="1" smtClean="0"/>
              <a:t>Zusammenarbeit</a:t>
            </a:r>
            <a:r>
              <a:rPr lang="en-US" sz="2000" dirty="0" smtClean="0"/>
              <a:t> </a:t>
            </a:r>
            <a:r>
              <a:rPr lang="en-US" sz="2000" dirty="0" err="1" smtClean="0"/>
              <a:t>mit</a:t>
            </a:r>
            <a:r>
              <a:rPr lang="en-US" sz="2000" dirty="0" smtClean="0"/>
              <a:t> </a:t>
            </a:r>
            <a:r>
              <a:rPr lang="en-US" sz="2000" dirty="0" err="1" smtClean="0"/>
              <a:t>MitarbeiterInnen</a:t>
            </a:r>
            <a:r>
              <a:rPr lang="en-US" sz="2000" dirty="0" smtClean="0"/>
              <a:t> </a:t>
            </a:r>
            <a:r>
              <a:rPr lang="en-US" sz="2000" dirty="0" err="1" smtClean="0"/>
              <a:t>leichter</a:t>
            </a:r>
            <a:r>
              <a:rPr lang="en-US" sz="2000" dirty="0" smtClean="0"/>
              <a:t> </a:t>
            </a:r>
            <a:r>
              <a:rPr lang="en-US" sz="2000" dirty="0" err="1" smtClean="0"/>
              <a:t>fällt</a:t>
            </a:r>
            <a:r>
              <a:rPr lang="en-US" sz="2000" dirty="0" smtClean="0"/>
              <a:t>, und </a:t>
            </a:r>
            <a:r>
              <a:rPr lang="en-US" sz="2000" dirty="0" err="1" smtClean="0"/>
              <a:t>dass</a:t>
            </a:r>
            <a:r>
              <a:rPr lang="en-US" sz="2000" dirty="0" smtClean="0"/>
              <a:t> </a:t>
            </a:r>
            <a:r>
              <a:rPr lang="en-US" sz="2000" dirty="0" err="1" smtClean="0"/>
              <a:t>sie</a:t>
            </a:r>
            <a:r>
              <a:rPr lang="en-US" sz="2000" dirty="0" smtClean="0"/>
              <a:t> </a:t>
            </a:r>
            <a:r>
              <a:rPr lang="en-US" sz="2000" dirty="0" err="1" smtClean="0"/>
              <a:t>sich</a:t>
            </a:r>
            <a:r>
              <a:rPr lang="en-US" sz="2000" dirty="0" smtClean="0"/>
              <a:t> </a:t>
            </a:r>
            <a:r>
              <a:rPr lang="en-US" sz="2000" dirty="0" err="1" smtClean="0"/>
              <a:t>leichter</a:t>
            </a:r>
            <a:r>
              <a:rPr lang="en-US" sz="2000" dirty="0" smtClean="0"/>
              <a:t> </a:t>
            </a:r>
            <a:r>
              <a:rPr lang="en-US" sz="2000" dirty="0" err="1" smtClean="0"/>
              <a:t>mit</a:t>
            </a:r>
            <a:r>
              <a:rPr lang="en-US" sz="2000" dirty="0" smtClean="0"/>
              <a:t> </a:t>
            </a:r>
            <a:r>
              <a:rPr lang="en-US" sz="2000" dirty="0" err="1" smtClean="0"/>
              <a:t>Ihnen</a:t>
            </a:r>
            <a:r>
              <a:rPr lang="en-US" sz="2000" dirty="0" smtClean="0"/>
              <a:t> </a:t>
            </a:r>
            <a:r>
              <a:rPr lang="en-US" sz="2000" dirty="0" err="1" smtClean="0"/>
              <a:t>einlassen</a:t>
            </a:r>
            <a:r>
              <a:rPr lang="en-US" sz="2000" dirty="0" smtClean="0"/>
              <a:t> </a:t>
            </a:r>
            <a:r>
              <a:rPr lang="en-US" sz="2000" dirty="0" err="1" smtClean="0"/>
              <a:t>werden</a:t>
            </a:r>
            <a:r>
              <a:rPr lang="en-US" sz="2000" dirty="0" smtClean="0"/>
              <a:t>, </a:t>
            </a:r>
            <a:r>
              <a:rPr lang="en-US" sz="2000" dirty="0" err="1" smtClean="0"/>
              <a:t>sodass</a:t>
            </a:r>
            <a:r>
              <a:rPr lang="en-US" sz="2000" dirty="0" smtClean="0"/>
              <a:t> </a:t>
            </a:r>
            <a:r>
              <a:rPr lang="en-US" sz="2000" dirty="0" err="1" smtClean="0"/>
              <a:t>Ihre</a:t>
            </a:r>
            <a:r>
              <a:rPr lang="en-US" sz="2000" dirty="0" smtClean="0"/>
              <a:t> </a:t>
            </a:r>
            <a:r>
              <a:rPr lang="en-US" sz="2000" dirty="0" err="1" smtClean="0"/>
              <a:t>Produktivität</a:t>
            </a:r>
            <a:r>
              <a:rPr lang="en-US" sz="2000" dirty="0" smtClean="0"/>
              <a:t> </a:t>
            </a:r>
            <a:r>
              <a:rPr lang="en-US" sz="2000" dirty="0" err="1" smtClean="0"/>
              <a:t>steigen</a:t>
            </a:r>
            <a:r>
              <a:rPr lang="en-US" sz="2000" dirty="0" smtClean="0"/>
              <a:t> </a:t>
            </a:r>
            <a:r>
              <a:rPr lang="en-US" sz="2000" dirty="0" err="1" smtClean="0"/>
              <a:t>wird</a:t>
            </a:r>
            <a:r>
              <a:rPr lang="en-US" sz="2000" dirty="0" smtClean="0"/>
              <a:t>.</a:t>
            </a:r>
            <a:endParaRPr lang="el-GR" sz="2000" dirty="0"/>
          </a:p>
        </p:txBody>
      </p:sp>
      <p:pic>
        <p:nvPicPr>
          <p:cNvPr id="5" name="Picture 4" descr="shaking-hands.jpg"/>
          <p:cNvPicPr>
            <a:picLocks noChangeAspect="1"/>
          </p:cNvPicPr>
          <p:nvPr/>
        </p:nvPicPr>
        <p:blipFill>
          <a:blip r:embed="rId3"/>
          <a:stretch>
            <a:fillRect/>
          </a:stretch>
        </p:blipFill>
        <p:spPr>
          <a:xfrm>
            <a:off x="5875468" y="1961045"/>
            <a:ext cx="6316532" cy="4212000"/>
          </a:xfrm>
          <a:prstGeom prst="rect">
            <a:avLst/>
          </a:prstGeom>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12</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pPr lvl="0"/>
            <a:r>
              <a:rPr lang="en-US" sz="5400" b="1" dirty="0" smtClean="0"/>
              <a:t>MIT IHNEN KÖNNEN SIE SOZIALES BEWUSSTSEIN ZEIGEN</a:t>
            </a:r>
            <a:endParaRPr lang="el-GR" sz="5400" dirty="0"/>
          </a:p>
        </p:txBody>
      </p:sp>
      <p:sp>
        <p:nvSpPr>
          <p:cNvPr id="22" name="TextBox 21"/>
          <p:cNvSpPr txBox="1"/>
          <p:nvPr/>
        </p:nvSpPr>
        <p:spPr>
          <a:xfrm>
            <a:off x="940620" y="2186024"/>
            <a:ext cx="4902620" cy="3477875"/>
          </a:xfrm>
          <a:prstGeom prst="rect">
            <a:avLst/>
          </a:prstGeom>
          <a:noFill/>
        </p:spPr>
        <p:txBody>
          <a:bodyPr wrap="square" rtlCol="0">
            <a:spAutoFit/>
          </a:bodyPr>
          <a:lstStyle/>
          <a:p>
            <a:pPr algn="just"/>
            <a:r>
              <a:rPr lang="en-US" sz="2000" dirty="0" err="1" smtClean="0"/>
              <a:t>Durch</a:t>
            </a:r>
            <a:r>
              <a:rPr lang="en-US" sz="2000" dirty="0" smtClean="0"/>
              <a:t> </a:t>
            </a:r>
            <a:r>
              <a:rPr lang="en-US" sz="2000" dirty="0" err="1" smtClean="0"/>
              <a:t>Ihre</a:t>
            </a:r>
            <a:r>
              <a:rPr lang="en-US" sz="2000" dirty="0" smtClean="0"/>
              <a:t> </a:t>
            </a:r>
            <a:r>
              <a:rPr lang="en-US" sz="2000" dirty="0" err="1" smtClean="0"/>
              <a:t>zwischenmenschlichen</a:t>
            </a:r>
            <a:r>
              <a:rPr lang="en-US" sz="2000" dirty="0" smtClean="0"/>
              <a:t> </a:t>
            </a:r>
            <a:r>
              <a:rPr lang="en-US" sz="2000" dirty="0" err="1" smtClean="0"/>
              <a:t>Fähigkeiten</a:t>
            </a:r>
            <a:r>
              <a:rPr lang="en-US" sz="2000" dirty="0" smtClean="0"/>
              <a:t> </a:t>
            </a:r>
            <a:r>
              <a:rPr lang="en-US" sz="2000" dirty="0" err="1" smtClean="0"/>
              <a:t>zeigen</a:t>
            </a:r>
            <a:r>
              <a:rPr lang="en-US" sz="2000" dirty="0" smtClean="0"/>
              <a:t> </a:t>
            </a:r>
            <a:r>
              <a:rPr lang="en-US" sz="2000" dirty="0" err="1" smtClean="0"/>
              <a:t>Sie</a:t>
            </a:r>
            <a:r>
              <a:rPr lang="en-US" sz="2000" dirty="0" smtClean="0"/>
              <a:t> </a:t>
            </a:r>
            <a:r>
              <a:rPr lang="en-US" sz="2000" dirty="0" err="1" smtClean="0"/>
              <a:t>Interesse</a:t>
            </a:r>
            <a:r>
              <a:rPr lang="en-US" sz="2000" dirty="0" smtClean="0"/>
              <a:t> am </a:t>
            </a:r>
            <a:r>
              <a:rPr lang="en-US" sz="2000" dirty="0" err="1" smtClean="0"/>
              <a:t>Wohlbefinden</a:t>
            </a:r>
            <a:r>
              <a:rPr lang="en-US" sz="2000" dirty="0" smtClean="0"/>
              <a:t> von </a:t>
            </a:r>
            <a:r>
              <a:rPr lang="en-US" sz="2000" dirty="0" err="1" smtClean="0"/>
              <a:t>MitarbeiterInnen</a:t>
            </a:r>
            <a:r>
              <a:rPr lang="en-US" sz="2000" dirty="0" smtClean="0"/>
              <a:t> </a:t>
            </a:r>
            <a:r>
              <a:rPr lang="en-US" sz="2000" dirty="0" err="1" smtClean="0"/>
              <a:t>oder</a:t>
            </a:r>
            <a:r>
              <a:rPr lang="en-US" sz="2000" dirty="0" smtClean="0"/>
              <a:t> </a:t>
            </a:r>
            <a:r>
              <a:rPr lang="en-US" sz="2000" dirty="0" err="1" smtClean="0"/>
              <a:t>KundInnen</a:t>
            </a:r>
            <a:r>
              <a:rPr lang="en-US" sz="2000" dirty="0" smtClean="0"/>
              <a:t> und </a:t>
            </a:r>
            <a:r>
              <a:rPr lang="en-US" sz="2000" dirty="0" err="1" smtClean="0"/>
              <a:t>erlangen</a:t>
            </a:r>
            <a:r>
              <a:rPr lang="en-US" sz="2000" dirty="0" smtClean="0"/>
              <a:t> so </a:t>
            </a:r>
            <a:r>
              <a:rPr lang="en-US" sz="2000" dirty="0" err="1" smtClean="0"/>
              <a:t>leichter</a:t>
            </a:r>
            <a:r>
              <a:rPr lang="en-US" sz="2000" dirty="0" smtClean="0"/>
              <a:t> </a:t>
            </a:r>
            <a:r>
              <a:rPr lang="en-US" sz="2000" dirty="0" err="1" smtClean="0"/>
              <a:t>deren</a:t>
            </a:r>
            <a:r>
              <a:rPr lang="en-US" sz="2000" dirty="0" smtClean="0"/>
              <a:t> </a:t>
            </a:r>
            <a:r>
              <a:rPr lang="en-US" sz="2000" b="1" dirty="0" err="1" smtClean="0"/>
              <a:t>Vertrauen</a:t>
            </a:r>
            <a:r>
              <a:rPr lang="en-US" sz="2000" dirty="0"/>
              <a:t>.</a:t>
            </a:r>
            <a:endParaRPr lang="en-US" sz="2000" dirty="0" smtClean="0"/>
          </a:p>
          <a:p>
            <a:pPr algn="just"/>
            <a:r>
              <a:rPr lang="en-US" sz="2000" dirty="0" err="1" smtClean="0">
                <a:solidFill>
                  <a:schemeClr val="accent2"/>
                </a:solidFill>
              </a:rPr>
              <a:t>Ein</a:t>
            </a:r>
            <a:r>
              <a:rPr lang="en-US" sz="2000" dirty="0" smtClean="0">
                <a:solidFill>
                  <a:schemeClr val="accent2"/>
                </a:solidFill>
              </a:rPr>
              <a:t> </a:t>
            </a:r>
            <a:r>
              <a:rPr lang="en-US" sz="2000" dirty="0" err="1" smtClean="0">
                <a:solidFill>
                  <a:schemeClr val="accent2"/>
                </a:solidFill>
              </a:rPr>
              <a:t>sensibles</a:t>
            </a:r>
            <a:r>
              <a:rPr lang="en-US" sz="2000" dirty="0" smtClean="0">
                <a:solidFill>
                  <a:schemeClr val="accent2"/>
                </a:solidFill>
              </a:rPr>
              <a:t> </a:t>
            </a:r>
            <a:r>
              <a:rPr lang="en-US" sz="2000" dirty="0" err="1" smtClean="0">
                <a:solidFill>
                  <a:schemeClr val="accent2"/>
                </a:solidFill>
              </a:rPr>
              <a:t>Wahrnehmungsgefühl</a:t>
            </a:r>
            <a:r>
              <a:rPr lang="en-US" sz="2000" dirty="0" smtClean="0">
                <a:solidFill>
                  <a:schemeClr val="accent2"/>
                </a:solidFill>
              </a:rPr>
              <a:t> </a:t>
            </a:r>
            <a:r>
              <a:rPr lang="en-US" sz="2000" dirty="0" err="1" smtClean="0">
                <a:solidFill>
                  <a:schemeClr val="accent2"/>
                </a:solidFill>
              </a:rPr>
              <a:t>kann</a:t>
            </a:r>
            <a:r>
              <a:rPr lang="en-US" sz="2000" dirty="0" smtClean="0">
                <a:solidFill>
                  <a:schemeClr val="accent2"/>
                </a:solidFill>
              </a:rPr>
              <a:t> </a:t>
            </a:r>
            <a:r>
              <a:rPr lang="en-US" sz="2000" dirty="0" err="1" smtClean="0">
                <a:solidFill>
                  <a:schemeClr val="accent2"/>
                </a:solidFill>
              </a:rPr>
              <a:t>Ihnen</a:t>
            </a:r>
            <a:r>
              <a:rPr lang="en-US" sz="2000" dirty="0" smtClean="0">
                <a:solidFill>
                  <a:schemeClr val="accent2"/>
                </a:solidFill>
              </a:rPr>
              <a:t> in den </a:t>
            </a:r>
            <a:r>
              <a:rPr lang="en-US" sz="2000" dirty="0" err="1" smtClean="0">
                <a:solidFill>
                  <a:schemeClr val="accent2"/>
                </a:solidFill>
              </a:rPr>
              <a:t>unterschiedlichen</a:t>
            </a:r>
            <a:r>
              <a:rPr lang="en-US" sz="2000" dirty="0" smtClean="0">
                <a:solidFill>
                  <a:schemeClr val="accent2"/>
                </a:solidFill>
              </a:rPr>
              <a:t> </a:t>
            </a:r>
            <a:r>
              <a:rPr lang="en-US" sz="2000" dirty="0" err="1" smtClean="0">
                <a:solidFill>
                  <a:schemeClr val="accent2"/>
                </a:solidFill>
              </a:rPr>
              <a:t>Situationen</a:t>
            </a:r>
            <a:r>
              <a:rPr lang="en-US" sz="2000" dirty="0" smtClean="0">
                <a:solidFill>
                  <a:schemeClr val="accent2"/>
                </a:solidFill>
              </a:rPr>
              <a:t> </a:t>
            </a:r>
            <a:r>
              <a:rPr lang="en-US" sz="2000" dirty="0" err="1" smtClean="0">
                <a:solidFill>
                  <a:schemeClr val="accent2"/>
                </a:solidFill>
              </a:rPr>
              <a:t>helfen</a:t>
            </a:r>
            <a:r>
              <a:rPr lang="en-US" sz="2000" dirty="0" smtClean="0">
                <a:solidFill>
                  <a:schemeClr val="accent2"/>
                </a:solidFill>
              </a:rPr>
              <a:t>, </a:t>
            </a:r>
            <a:r>
              <a:rPr lang="en-US" sz="2000" dirty="0" err="1" smtClean="0">
                <a:solidFill>
                  <a:schemeClr val="accent2"/>
                </a:solidFill>
              </a:rPr>
              <a:t>z.B</a:t>
            </a:r>
            <a:r>
              <a:rPr lang="en-US" sz="2000" dirty="0" smtClean="0">
                <a:solidFill>
                  <a:schemeClr val="accent2"/>
                </a:solidFill>
              </a:rPr>
              <a:t>. </a:t>
            </a:r>
            <a:r>
              <a:rPr lang="en-US" sz="2000" dirty="0" err="1" smtClean="0">
                <a:solidFill>
                  <a:schemeClr val="accent2"/>
                </a:solidFill>
              </a:rPr>
              <a:t>wenn</a:t>
            </a:r>
            <a:r>
              <a:rPr lang="en-US" sz="2000" dirty="0" smtClean="0">
                <a:solidFill>
                  <a:schemeClr val="accent2"/>
                </a:solidFill>
              </a:rPr>
              <a:t> </a:t>
            </a:r>
            <a:r>
              <a:rPr lang="en-US" sz="2000" dirty="0" err="1" smtClean="0">
                <a:solidFill>
                  <a:schemeClr val="accent2"/>
                </a:solidFill>
              </a:rPr>
              <a:t>Sie</a:t>
            </a:r>
            <a:r>
              <a:rPr lang="en-US" sz="2000" dirty="0" smtClean="0">
                <a:solidFill>
                  <a:schemeClr val="accent2"/>
                </a:solidFill>
              </a:rPr>
              <a:t> in </a:t>
            </a:r>
            <a:r>
              <a:rPr lang="en-US" sz="2000" dirty="0" err="1" smtClean="0">
                <a:solidFill>
                  <a:schemeClr val="accent2"/>
                </a:solidFill>
              </a:rPr>
              <a:t>einem</a:t>
            </a:r>
            <a:r>
              <a:rPr lang="en-US" sz="2000" dirty="0" smtClean="0">
                <a:solidFill>
                  <a:schemeClr val="accent2"/>
                </a:solidFill>
              </a:rPr>
              <a:t> Team </a:t>
            </a:r>
            <a:r>
              <a:rPr lang="en-US" sz="2000" dirty="0" err="1" smtClean="0">
                <a:solidFill>
                  <a:schemeClr val="accent2"/>
                </a:solidFill>
              </a:rPr>
              <a:t>arbeiten</a:t>
            </a:r>
            <a:r>
              <a:rPr lang="en-US" sz="2000" dirty="0" smtClean="0">
                <a:solidFill>
                  <a:schemeClr val="accent2"/>
                </a:solidFill>
              </a:rPr>
              <a:t> </a:t>
            </a:r>
            <a:r>
              <a:rPr lang="en-US" sz="2000" dirty="0" err="1" smtClean="0">
                <a:solidFill>
                  <a:schemeClr val="accent2"/>
                </a:solidFill>
              </a:rPr>
              <a:t>müssen</a:t>
            </a:r>
            <a:r>
              <a:rPr lang="en-US" sz="2000" dirty="0" smtClean="0">
                <a:solidFill>
                  <a:schemeClr val="accent2"/>
                </a:solidFill>
              </a:rPr>
              <a:t>. </a:t>
            </a:r>
            <a:r>
              <a:rPr lang="en-US" sz="2000" dirty="0" err="1" smtClean="0">
                <a:solidFill>
                  <a:schemeClr val="accent2"/>
                </a:solidFill>
              </a:rPr>
              <a:t>Es</a:t>
            </a:r>
            <a:r>
              <a:rPr lang="en-US" sz="2000" dirty="0" smtClean="0">
                <a:solidFill>
                  <a:schemeClr val="accent2"/>
                </a:solidFill>
              </a:rPr>
              <a:t> </a:t>
            </a:r>
            <a:r>
              <a:rPr lang="en-US" sz="2000" dirty="0" err="1" smtClean="0">
                <a:solidFill>
                  <a:schemeClr val="accent2"/>
                </a:solidFill>
              </a:rPr>
              <a:t>hilft</a:t>
            </a:r>
            <a:r>
              <a:rPr lang="en-US" sz="2000" dirty="0" smtClean="0">
                <a:solidFill>
                  <a:schemeClr val="accent2"/>
                </a:solidFill>
              </a:rPr>
              <a:t> </a:t>
            </a:r>
            <a:r>
              <a:rPr lang="en-US" sz="2000" dirty="0" err="1" smtClean="0">
                <a:solidFill>
                  <a:schemeClr val="accent2"/>
                </a:solidFill>
              </a:rPr>
              <a:t>Ihnen</a:t>
            </a:r>
            <a:r>
              <a:rPr lang="en-US" sz="2000" dirty="0" smtClean="0">
                <a:solidFill>
                  <a:schemeClr val="accent2"/>
                </a:solidFill>
              </a:rPr>
              <a:t> </a:t>
            </a:r>
            <a:r>
              <a:rPr lang="en-US" sz="2000" dirty="0" err="1" smtClean="0">
                <a:solidFill>
                  <a:schemeClr val="accent2"/>
                </a:solidFill>
              </a:rPr>
              <a:t>auch</a:t>
            </a:r>
            <a:r>
              <a:rPr lang="en-US" sz="2000" dirty="0" smtClean="0">
                <a:solidFill>
                  <a:schemeClr val="accent2"/>
                </a:solidFill>
              </a:rPr>
              <a:t> </a:t>
            </a:r>
            <a:r>
              <a:rPr lang="en-US" sz="2000" dirty="0" err="1" smtClean="0">
                <a:solidFill>
                  <a:schemeClr val="accent2"/>
                </a:solidFill>
              </a:rPr>
              <a:t>dabei</a:t>
            </a:r>
            <a:r>
              <a:rPr lang="en-US" sz="2000" dirty="0" smtClean="0">
                <a:solidFill>
                  <a:schemeClr val="accent2"/>
                </a:solidFill>
              </a:rPr>
              <a:t>, die </a:t>
            </a:r>
            <a:r>
              <a:rPr lang="en-US" sz="2000" dirty="0" err="1" smtClean="0">
                <a:solidFill>
                  <a:schemeClr val="accent2"/>
                </a:solidFill>
              </a:rPr>
              <a:t>richtige</a:t>
            </a:r>
            <a:r>
              <a:rPr lang="en-US" sz="2000" dirty="0" smtClean="0">
                <a:solidFill>
                  <a:schemeClr val="accent2"/>
                </a:solidFill>
              </a:rPr>
              <a:t> </a:t>
            </a:r>
            <a:r>
              <a:rPr lang="en-US" sz="2000" dirty="0" err="1" smtClean="0">
                <a:solidFill>
                  <a:schemeClr val="accent2"/>
                </a:solidFill>
              </a:rPr>
              <a:t>Entscheidung</a:t>
            </a:r>
            <a:r>
              <a:rPr lang="en-US" sz="2000" dirty="0" smtClean="0">
                <a:solidFill>
                  <a:schemeClr val="accent2"/>
                </a:solidFill>
              </a:rPr>
              <a:t> </a:t>
            </a:r>
            <a:r>
              <a:rPr lang="en-US" sz="2000" dirty="0" err="1" smtClean="0">
                <a:solidFill>
                  <a:schemeClr val="accent2"/>
                </a:solidFill>
              </a:rPr>
              <a:t>zu</a:t>
            </a:r>
            <a:r>
              <a:rPr lang="en-US" sz="2000" dirty="0" smtClean="0">
                <a:solidFill>
                  <a:schemeClr val="accent2"/>
                </a:solidFill>
              </a:rPr>
              <a:t> </a:t>
            </a:r>
            <a:r>
              <a:rPr lang="en-US" sz="2000" dirty="0" err="1" smtClean="0">
                <a:solidFill>
                  <a:schemeClr val="accent2"/>
                </a:solidFill>
              </a:rPr>
              <a:t>treffen</a:t>
            </a:r>
            <a:r>
              <a:rPr lang="en-US" sz="2000" dirty="0" smtClean="0">
                <a:solidFill>
                  <a:schemeClr val="accent2"/>
                </a:solidFill>
              </a:rPr>
              <a:t> </a:t>
            </a:r>
            <a:r>
              <a:rPr lang="en-US" sz="2000" dirty="0" err="1" smtClean="0">
                <a:solidFill>
                  <a:schemeClr val="accent2"/>
                </a:solidFill>
              </a:rPr>
              <a:t>sowie</a:t>
            </a:r>
            <a:r>
              <a:rPr lang="en-US" sz="2000" dirty="0" smtClean="0">
                <a:solidFill>
                  <a:schemeClr val="accent2"/>
                </a:solidFill>
              </a:rPr>
              <a:t> </a:t>
            </a:r>
            <a:r>
              <a:rPr lang="en-US" sz="2000" dirty="0" err="1" smtClean="0">
                <a:solidFill>
                  <a:schemeClr val="accent2"/>
                </a:solidFill>
              </a:rPr>
              <a:t>Entscheidungen</a:t>
            </a:r>
            <a:r>
              <a:rPr lang="en-US" sz="2000" dirty="0" smtClean="0">
                <a:solidFill>
                  <a:schemeClr val="accent2"/>
                </a:solidFill>
              </a:rPr>
              <a:t> </a:t>
            </a:r>
            <a:r>
              <a:rPr lang="en-US" sz="2000" dirty="0" err="1" smtClean="0">
                <a:solidFill>
                  <a:schemeClr val="accent2"/>
                </a:solidFill>
              </a:rPr>
              <a:t>zu</a:t>
            </a:r>
            <a:r>
              <a:rPr lang="en-US" sz="2000" dirty="0" smtClean="0">
                <a:solidFill>
                  <a:schemeClr val="accent2"/>
                </a:solidFill>
              </a:rPr>
              <a:t> </a:t>
            </a:r>
            <a:r>
              <a:rPr lang="en-US" sz="2000" dirty="0" err="1" smtClean="0">
                <a:solidFill>
                  <a:schemeClr val="accent2"/>
                </a:solidFill>
              </a:rPr>
              <a:t>heiklen</a:t>
            </a:r>
            <a:r>
              <a:rPr lang="en-US" sz="2000" dirty="0" smtClean="0">
                <a:solidFill>
                  <a:schemeClr val="accent2"/>
                </a:solidFill>
              </a:rPr>
              <a:t> </a:t>
            </a:r>
            <a:r>
              <a:rPr lang="en-US" sz="2000" dirty="0" err="1" smtClean="0">
                <a:solidFill>
                  <a:schemeClr val="accent2"/>
                </a:solidFill>
              </a:rPr>
              <a:t>arbeitsbezogenen</a:t>
            </a:r>
            <a:r>
              <a:rPr lang="en-US" sz="2000" dirty="0" smtClean="0">
                <a:solidFill>
                  <a:schemeClr val="accent2"/>
                </a:solidFill>
              </a:rPr>
              <a:t> </a:t>
            </a:r>
            <a:r>
              <a:rPr lang="en-US" sz="2000" dirty="0" err="1" smtClean="0">
                <a:solidFill>
                  <a:schemeClr val="accent2"/>
                </a:solidFill>
              </a:rPr>
              <a:t>Themenstellungen</a:t>
            </a:r>
            <a:r>
              <a:rPr lang="en-US" sz="2000" dirty="0" smtClean="0">
                <a:solidFill>
                  <a:schemeClr val="accent2"/>
                </a:solidFill>
              </a:rPr>
              <a:t> </a:t>
            </a:r>
            <a:r>
              <a:rPr lang="en-US" sz="2000" dirty="0" err="1" smtClean="0">
                <a:solidFill>
                  <a:schemeClr val="accent2"/>
                </a:solidFill>
              </a:rPr>
              <a:t>zu</a:t>
            </a:r>
            <a:r>
              <a:rPr lang="en-US" sz="2000" dirty="0" smtClean="0">
                <a:solidFill>
                  <a:schemeClr val="accent2"/>
                </a:solidFill>
              </a:rPr>
              <a:t> </a:t>
            </a:r>
            <a:r>
              <a:rPr lang="en-US" sz="2000" dirty="0" err="1" smtClean="0">
                <a:solidFill>
                  <a:schemeClr val="accent2"/>
                </a:solidFill>
              </a:rPr>
              <a:t>treffen</a:t>
            </a:r>
            <a:r>
              <a:rPr lang="en-US" sz="2000" dirty="0" smtClean="0">
                <a:solidFill>
                  <a:schemeClr val="accent2"/>
                </a:solidFill>
              </a:rPr>
              <a:t>. </a:t>
            </a:r>
            <a:endParaRPr lang="el-GR" sz="2000" dirty="0">
              <a:solidFill>
                <a:schemeClr val="accent2"/>
              </a:solidFill>
            </a:endParaRPr>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8674" name="Picture 2" descr="Î£ÏÎµÏÎ¹ÎºÎ® ÎµÎ¹ÎºÏÎ½Î±"/>
          <p:cNvPicPr>
            <a:picLocks noChangeAspect="1" noChangeArrowheads="1"/>
          </p:cNvPicPr>
          <p:nvPr/>
        </p:nvPicPr>
        <p:blipFill>
          <a:blip r:embed="rId4"/>
          <a:srcRect/>
          <a:stretch>
            <a:fillRect/>
          </a:stretch>
        </p:blipFill>
        <p:spPr bwMode="auto">
          <a:xfrm>
            <a:off x="6178781" y="2079289"/>
            <a:ext cx="5409550" cy="3600000"/>
          </a:xfrm>
          <a:prstGeom prst="rect">
            <a:avLst/>
          </a:prstGeom>
          <a:noFill/>
        </p:spPr>
      </p:pic>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pPr lvl="0"/>
            <a:r>
              <a:rPr lang="en-US" sz="5400" b="1" dirty="0" smtClean="0"/>
              <a:t>SIE SORGEN DAFÜR, DASS SIE IHRE PERSÖNLICHEN BEZIEHUNGEN PFLEGEN</a:t>
            </a:r>
            <a:endParaRPr lang="el-GR" sz="5400" dirty="0"/>
          </a:p>
        </p:txBody>
      </p:sp>
      <p:sp>
        <p:nvSpPr>
          <p:cNvPr id="22" name="TextBox 21"/>
          <p:cNvSpPr txBox="1"/>
          <p:nvPr/>
        </p:nvSpPr>
        <p:spPr>
          <a:xfrm>
            <a:off x="923448" y="2203504"/>
            <a:ext cx="3728287" cy="4524315"/>
          </a:xfrm>
          <a:prstGeom prst="rect">
            <a:avLst/>
          </a:prstGeom>
          <a:noFill/>
        </p:spPr>
        <p:txBody>
          <a:bodyPr wrap="square" rtlCol="0">
            <a:spAutoFit/>
          </a:bodyPr>
          <a:lstStyle/>
          <a:p>
            <a:pPr>
              <a:buClr>
                <a:schemeClr val="accent2"/>
              </a:buClr>
              <a:buFont typeface="Arial" pitchFamily="34" charset="0"/>
              <a:buChar char="•"/>
            </a:pPr>
            <a:r>
              <a:rPr lang="en-US" dirty="0" err="1" smtClean="0"/>
              <a:t>Interpersonelle</a:t>
            </a:r>
            <a:r>
              <a:rPr lang="en-US" dirty="0" smtClean="0"/>
              <a:t> </a:t>
            </a:r>
            <a:r>
              <a:rPr lang="en-US" dirty="0" err="1" smtClean="0"/>
              <a:t>Kompetenzen</a:t>
            </a:r>
            <a:r>
              <a:rPr lang="en-US" dirty="0" smtClean="0"/>
              <a:t> </a:t>
            </a:r>
            <a:r>
              <a:rPr lang="de-AT" dirty="0" smtClean="0"/>
              <a:t>werden viel effektiver, nützlicher und lohnender wahrgenommen, wenn sie sinnvolle Beziehungen fördern.</a:t>
            </a:r>
            <a:endParaRPr lang="el-GR" dirty="0"/>
          </a:p>
          <a:p>
            <a:pPr>
              <a:buClr>
                <a:schemeClr val="accent2"/>
              </a:buClr>
              <a:buFont typeface="Arial" pitchFamily="34" charset="0"/>
              <a:buChar char="•"/>
            </a:pPr>
            <a:r>
              <a:rPr lang="de-AT" dirty="0" smtClean="0">
                <a:solidFill>
                  <a:schemeClr val="accent2"/>
                </a:solidFill>
              </a:rPr>
              <a:t>Es ist nicht nur wichtig, dass Sie persönliche Beziehungen am Arbeitsplatz aufbauen, sondern auch diese Beziehungen innerhalb gewisser beruflicher Grenzen zu halten. </a:t>
            </a:r>
            <a:endParaRPr lang="el-GR" dirty="0">
              <a:solidFill>
                <a:schemeClr val="accent2"/>
              </a:solidFill>
            </a:endParaRPr>
          </a:p>
          <a:p>
            <a:pPr>
              <a:buClr>
                <a:schemeClr val="accent2"/>
              </a:buClr>
              <a:buFont typeface="Arial" pitchFamily="34" charset="0"/>
              <a:buChar char="•"/>
            </a:pPr>
            <a:r>
              <a:rPr lang="en-US" dirty="0" smtClean="0"/>
              <a:t>Der </a:t>
            </a:r>
            <a:r>
              <a:rPr lang="en-US" dirty="0" err="1" smtClean="0"/>
              <a:t>beste</a:t>
            </a:r>
            <a:r>
              <a:rPr lang="en-US" dirty="0" smtClean="0"/>
              <a:t> </a:t>
            </a:r>
            <a:r>
              <a:rPr lang="en-US" dirty="0" err="1" smtClean="0"/>
              <a:t>Weg</a:t>
            </a:r>
            <a:r>
              <a:rPr lang="en-US" dirty="0" smtClean="0"/>
              <a:t>, </a:t>
            </a:r>
            <a:r>
              <a:rPr lang="en-US" dirty="0" err="1" smtClean="0"/>
              <a:t>interpersonelle</a:t>
            </a:r>
            <a:r>
              <a:rPr lang="en-US" dirty="0" smtClean="0"/>
              <a:t> </a:t>
            </a:r>
            <a:r>
              <a:rPr lang="en-US" dirty="0" err="1" smtClean="0"/>
              <a:t>Kompetenzen</a:t>
            </a:r>
            <a:r>
              <a:rPr lang="en-US" dirty="0" smtClean="0"/>
              <a:t> am </a:t>
            </a:r>
            <a:r>
              <a:rPr lang="en-US" dirty="0" err="1" smtClean="0"/>
              <a:t>Arbeitsplatz</a:t>
            </a:r>
            <a:r>
              <a:rPr lang="en-US" dirty="0" smtClean="0"/>
              <a:t> </a:t>
            </a:r>
            <a:r>
              <a:rPr lang="en-US" dirty="0" err="1" smtClean="0"/>
              <a:t>aufrecht</a:t>
            </a:r>
            <a:r>
              <a:rPr lang="en-US" dirty="0" smtClean="0"/>
              <a:t> </a:t>
            </a:r>
            <a:r>
              <a:rPr lang="en-US" dirty="0" err="1" smtClean="0"/>
              <a:t>zu</a:t>
            </a:r>
            <a:r>
              <a:rPr lang="en-US" dirty="0" smtClean="0"/>
              <a:t> </a:t>
            </a:r>
            <a:r>
              <a:rPr lang="en-US" dirty="0" err="1" smtClean="0"/>
              <a:t>halten</a:t>
            </a:r>
            <a:r>
              <a:rPr lang="en-US" dirty="0" smtClean="0"/>
              <a:t>, </a:t>
            </a:r>
            <a:r>
              <a:rPr lang="en-US" dirty="0" err="1" smtClean="0"/>
              <a:t>ist</a:t>
            </a:r>
            <a:r>
              <a:rPr lang="en-US" dirty="0" smtClean="0"/>
              <a:t> </a:t>
            </a:r>
            <a:r>
              <a:rPr lang="en-US" dirty="0" err="1" smtClean="0"/>
              <a:t>es</a:t>
            </a:r>
            <a:r>
              <a:rPr lang="en-US" dirty="0" smtClean="0"/>
              <a:t>, </a:t>
            </a:r>
            <a:r>
              <a:rPr lang="en-US" dirty="0" err="1" smtClean="0"/>
              <a:t>sie</a:t>
            </a:r>
            <a:r>
              <a:rPr lang="en-US" dirty="0" smtClean="0"/>
              <a:t> </a:t>
            </a:r>
            <a:r>
              <a:rPr lang="en-US" dirty="0" err="1" smtClean="0"/>
              <a:t>aufrichtig</a:t>
            </a:r>
            <a:r>
              <a:rPr lang="en-US" dirty="0" smtClean="0"/>
              <a:t> </a:t>
            </a:r>
            <a:r>
              <a:rPr lang="en-US" dirty="0" err="1" smtClean="0"/>
              <a:t>zu</a:t>
            </a:r>
            <a:r>
              <a:rPr lang="en-US" dirty="0" smtClean="0"/>
              <a:t> </a:t>
            </a:r>
            <a:r>
              <a:rPr lang="en-US" dirty="0" err="1" smtClean="0"/>
              <a:t>führen</a:t>
            </a:r>
            <a:r>
              <a:rPr lang="en-US" dirty="0" smtClean="0"/>
              <a:t>. </a:t>
            </a:r>
          </a:p>
          <a:p>
            <a:pPr>
              <a:buClr>
                <a:schemeClr val="accent2"/>
              </a:buClr>
              <a:buFont typeface="Arial" pitchFamily="34" charset="0"/>
              <a:buChar char="•"/>
            </a:pPr>
            <a:endParaRPr lang="el-GR" dirty="0"/>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7652" name="Picture 4" descr="ÎÏÎ¿ÏÎ­Î»ÎµÏÎ¼Î± ÎµÎ¹ÎºÏÎ½Î±Ï Î³Î¹Î± soft skills"/>
          <p:cNvPicPr>
            <a:picLocks noChangeAspect="1" noChangeArrowheads="1"/>
          </p:cNvPicPr>
          <p:nvPr/>
        </p:nvPicPr>
        <p:blipFill>
          <a:blip r:embed="rId4"/>
          <a:srcRect/>
          <a:stretch>
            <a:fillRect/>
          </a:stretch>
        </p:blipFill>
        <p:spPr bwMode="auto">
          <a:xfrm>
            <a:off x="4790281" y="2203504"/>
            <a:ext cx="7263173" cy="3816000"/>
          </a:xfrm>
          <a:prstGeom prst="rect">
            <a:avLst/>
          </a:prstGeom>
          <a:noFill/>
        </p:spPr>
      </p:pic>
      <p:sp>
        <p:nvSpPr>
          <p:cNvPr id="7" name="Slide Number Placeholder 6"/>
          <p:cNvSpPr>
            <a:spLocks noGrp="1"/>
          </p:cNvSpPr>
          <p:nvPr>
            <p:ph type="sldNum" sz="quarter" idx="12"/>
          </p:nvPr>
        </p:nvSpPr>
        <p:spPr/>
        <p:txBody>
          <a:bodyPr/>
          <a:lstStyle/>
          <a:p>
            <a:fld id="{4FAB73BC-B049-4115-A692-8D63A059BFB8}" type="slidenum">
              <a:rPr lang="en-US" smtClean="0"/>
              <a:pPr/>
              <a:t>14</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pPr lvl="0"/>
            <a:r>
              <a:rPr lang="en-US" sz="5400" b="1" dirty="0" smtClean="0"/>
              <a:t>SIE MACHEN SIE ZU EINER GUTEN FÜHRUNGSKRAFT</a:t>
            </a:r>
            <a:endParaRPr lang="el-GR" sz="5400" dirty="0"/>
          </a:p>
        </p:txBody>
      </p:sp>
      <p:sp>
        <p:nvSpPr>
          <p:cNvPr id="22" name="TextBox 21"/>
          <p:cNvSpPr txBox="1"/>
          <p:nvPr/>
        </p:nvSpPr>
        <p:spPr>
          <a:xfrm>
            <a:off x="1126273" y="2495117"/>
            <a:ext cx="3368455" cy="2246769"/>
          </a:xfrm>
          <a:prstGeom prst="rect">
            <a:avLst/>
          </a:prstGeom>
          <a:noFill/>
        </p:spPr>
        <p:txBody>
          <a:bodyPr wrap="square" rtlCol="0">
            <a:spAutoFit/>
          </a:bodyPr>
          <a:lstStyle/>
          <a:p>
            <a:pPr algn="just"/>
            <a:r>
              <a:rPr lang="en-US" sz="2000" dirty="0" err="1" smtClean="0"/>
              <a:t>Wenn</a:t>
            </a:r>
            <a:r>
              <a:rPr lang="en-US" sz="2000" dirty="0" smtClean="0"/>
              <a:t> </a:t>
            </a:r>
            <a:r>
              <a:rPr lang="en-US" sz="2000" dirty="0" err="1" smtClean="0"/>
              <a:t>Sie</a:t>
            </a:r>
            <a:r>
              <a:rPr lang="en-US" sz="2000" dirty="0"/>
              <a:t> </a:t>
            </a:r>
            <a:r>
              <a:rPr lang="en-US" sz="2000" dirty="0" err="1" smtClean="0"/>
              <a:t>Fachartikel</a:t>
            </a:r>
            <a:r>
              <a:rPr lang="en-US" sz="2000" dirty="0" smtClean="0"/>
              <a:t> </a:t>
            </a:r>
            <a:r>
              <a:rPr lang="en-US" sz="2000" dirty="0" err="1" smtClean="0"/>
              <a:t>zum</a:t>
            </a:r>
            <a:r>
              <a:rPr lang="en-US" sz="2000" dirty="0" smtClean="0"/>
              <a:t> </a:t>
            </a:r>
            <a:r>
              <a:rPr lang="en-US" sz="2000" dirty="0" err="1" smtClean="0"/>
              <a:t>Thema</a:t>
            </a:r>
            <a:r>
              <a:rPr lang="en-US" sz="2000" dirty="0" smtClean="0"/>
              <a:t> </a:t>
            </a:r>
            <a:r>
              <a:rPr lang="en-US" sz="2000" dirty="0" err="1" smtClean="0"/>
              <a:t>zwischenmenschliche</a:t>
            </a:r>
            <a:r>
              <a:rPr lang="en-US" sz="2000" dirty="0" smtClean="0"/>
              <a:t> </a:t>
            </a:r>
            <a:r>
              <a:rPr lang="en-US" sz="2000" dirty="0" err="1" smtClean="0"/>
              <a:t>Fähigkeiten</a:t>
            </a:r>
            <a:r>
              <a:rPr lang="en-US" sz="2000" dirty="0" smtClean="0"/>
              <a:t> am </a:t>
            </a:r>
            <a:r>
              <a:rPr lang="en-US" sz="2000" dirty="0" err="1" smtClean="0"/>
              <a:t>Arbeitsplatz</a:t>
            </a:r>
            <a:r>
              <a:rPr lang="en-US" sz="2000" dirty="0" smtClean="0"/>
              <a:t> </a:t>
            </a:r>
            <a:r>
              <a:rPr lang="en-US" sz="2000" dirty="0" err="1" smtClean="0"/>
              <a:t>lesen</a:t>
            </a:r>
            <a:r>
              <a:rPr lang="en-US" sz="2000" dirty="0" smtClean="0"/>
              <a:t>, so </a:t>
            </a:r>
            <a:r>
              <a:rPr lang="en-US" sz="2000" dirty="0" err="1" smtClean="0"/>
              <a:t>könnte</a:t>
            </a:r>
            <a:r>
              <a:rPr lang="en-US" sz="2000" dirty="0" smtClean="0"/>
              <a:t> der </a:t>
            </a:r>
            <a:r>
              <a:rPr lang="en-US" sz="2000" dirty="0" err="1" smtClean="0"/>
              <a:t>Titel</a:t>
            </a:r>
            <a:r>
              <a:rPr lang="en-US" sz="2000" dirty="0" smtClean="0"/>
              <a:t> </a:t>
            </a:r>
            <a:r>
              <a:rPr lang="en-US" sz="2000" dirty="0" err="1" smtClean="0"/>
              <a:t>dieser</a:t>
            </a:r>
            <a:r>
              <a:rPr lang="en-US" sz="2000" dirty="0" smtClean="0"/>
              <a:t> </a:t>
            </a:r>
            <a:r>
              <a:rPr lang="en-US" sz="2000" dirty="0" err="1" smtClean="0"/>
              <a:t>Artikel</a:t>
            </a:r>
            <a:r>
              <a:rPr lang="en-US" sz="2000" dirty="0" smtClean="0"/>
              <a:t> </a:t>
            </a:r>
            <a:r>
              <a:rPr lang="en-US" sz="2000" dirty="0" err="1" smtClean="0"/>
              <a:t>meistens</a:t>
            </a:r>
            <a:r>
              <a:rPr lang="en-US" sz="2000" dirty="0" smtClean="0"/>
              <a:t> </a:t>
            </a:r>
            <a:r>
              <a:rPr lang="en-US" sz="2000" dirty="0" err="1" smtClean="0"/>
              <a:t>auch</a:t>
            </a:r>
            <a:r>
              <a:rPr lang="en-US" sz="2000" dirty="0" smtClean="0"/>
              <a:t> </a:t>
            </a:r>
            <a:r>
              <a:rPr lang="en-US" sz="2000" dirty="0" err="1" smtClean="0"/>
              <a:t>lauten</a:t>
            </a:r>
            <a:r>
              <a:rPr lang="en-US" sz="2000" dirty="0" smtClean="0"/>
              <a:t> </a:t>
            </a:r>
            <a:r>
              <a:rPr lang="en-US" sz="2000" b="1" dirty="0" smtClean="0"/>
              <a:t>“</a:t>
            </a:r>
            <a:r>
              <a:rPr lang="en-US" sz="2000" b="1" dirty="0" err="1" smtClean="0"/>
              <a:t>Eigenschaften</a:t>
            </a:r>
            <a:r>
              <a:rPr lang="en-US" sz="2000" b="1" dirty="0" smtClean="0"/>
              <a:t>, die </a:t>
            </a:r>
            <a:r>
              <a:rPr lang="en-US" sz="2000" b="1" dirty="0" err="1" smtClean="0"/>
              <a:t>eine</a:t>
            </a:r>
            <a:r>
              <a:rPr lang="en-US" sz="2000" b="1" dirty="0" smtClean="0"/>
              <a:t> </a:t>
            </a:r>
            <a:r>
              <a:rPr lang="en-US" sz="2000" b="1" dirty="0" err="1" smtClean="0"/>
              <a:t>gute</a:t>
            </a:r>
            <a:r>
              <a:rPr lang="en-US" sz="2000" b="1" dirty="0" smtClean="0"/>
              <a:t> </a:t>
            </a:r>
            <a:r>
              <a:rPr lang="en-US" sz="2000" b="1" dirty="0" err="1" smtClean="0"/>
              <a:t>Führungskraft</a:t>
            </a:r>
            <a:r>
              <a:rPr lang="en-US" sz="2000" b="1" dirty="0" smtClean="0"/>
              <a:t> </a:t>
            </a:r>
            <a:r>
              <a:rPr lang="en-US" sz="2000" b="1" dirty="0" err="1" smtClean="0"/>
              <a:t>ausmachen</a:t>
            </a:r>
            <a:r>
              <a:rPr lang="en-US" sz="2000" b="1" dirty="0" smtClean="0"/>
              <a:t>”</a:t>
            </a:r>
            <a:endParaRPr lang="el-GR" sz="2000" b="1" dirty="0"/>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6" name="Rectangle 5"/>
          <p:cNvSpPr/>
          <p:nvPr/>
        </p:nvSpPr>
        <p:spPr>
          <a:xfrm>
            <a:off x="7547019" y="2486722"/>
            <a:ext cx="3425781" cy="3477875"/>
          </a:xfrm>
          <a:prstGeom prst="rect">
            <a:avLst/>
          </a:prstGeom>
        </p:spPr>
        <p:txBody>
          <a:bodyPr wrap="square">
            <a:spAutoFit/>
          </a:bodyPr>
          <a:lstStyle/>
          <a:p>
            <a:pPr algn="just"/>
            <a:r>
              <a:rPr lang="en-US" sz="2000" dirty="0" err="1" smtClean="0">
                <a:solidFill>
                  <a:schemeClr val="accent2"/>
                </a:solidFill>
              </a:rPr>
              <a:t>Eine</a:t>
            </a:r>
            <a:r>
              <a:rPr lang="en-US" sz="2000" dirty="0" smtClean="0">
                <a:solidFill>
                  <a:schemeClr val="accent2"/>
                </a:solidFill>
              </a:rPr>
              <a:t> </a:t>
            </a:r>
            <a:r>
              <a:rPr lang="en-US" sz="2000" dirty="0" err="1" smtClean="0">
                <a:solidFill>
                  <a:schemeClr val="accent2"/>
                </a:solidFill>
              </a:rPr>
              <a:t>Führungskraft</a:t>
            </a:r>
            <a:r>
              <a:rPr lang="en-US" sz="2000" dirty="0" smtClean="0">
                <a:solidFill>
                  <a:schemeClr val="accent2"/>
                </a:solidFill>
              </a:rPr>
              <a:t>, die </a:t>
            </a:r>
            <a:r>
              <a:rPr lang="en-US" sz="2000" dirty="0" err="1" smtClean="0">
                <a:solidFill>
                  <a:schemeClr val="accent2"/>
                </a:solidFill>
              </a:rPr>
              <a:t>die</a:t>
            </a:r>
            <a:r>
              <a:rPr lang="en-US" sz="2000" dirty="0" smtClean="0">
                <a:solidFill>
                  <a:schemeClr val="accent2"/>
                </a:solidFill>
              </a:rPr>
              <a:t> </a:t>
            </a:r>
            <a:r>
              <a:rPr lang="en-US" sz="2000" b="1" dirty="0" err="1" smtClean="0">
                <a:solidFill>
                  <a:schemeClr val="accent2"/>
                </a:solidFill>
              </a:rPr>
              <a:t>Fähigkeit</a:t>
            </a:r>
            <a:r>
              <a:rPr lang="en-US" sz="2000" b="1" dirty="0" smtClean="0">
                <a:solidFill>
                  <a:schemeClr val="accent2"/>
                </a:solidFill>
              </a:rPr>
              <a:t>, </a:t>
            </a:r>
            <a:r>
              <a:rPr lang="en-US" sz="2000" b="1" dirty="0" err="1" smtClean="0">
                <a:solidFill>
                  <a:schemeClr val="accent2"/>
                </a:solidFill>
              </a:rPr>
              <a:t>mit</a:t>
            </a:r>
            <a:r>
              <a:rPr lang="en-US" sz="2000" b="1" dirty="0" smtClean="0">
                <a:solidFill>
                  <a:schemeClr val="accent2"/>
                </a:solidFill>
              </a:rPr>
              <a:t> </a:t>
            </a:r>
            <a:r>
              <a:rPr lang="en-US" sz="2000" b="1" dirty="0" err="1" smtClean="0">
                <a:solidFill>
                  <a:schemeClr val="accent2"/>
                </a:solidFill>
              </a:rPr>
              <a:t>seinem</a:t>
            </a:r>
            <a:r>
              <a:rPr lang="en-US" sz="2000" b="1" dirty="0" smtClean="0">
                <a:solidFill>
                  <a:schemeClr val="accent2"/>
                </a:solidFill>
              </a:rPr>
              <a:t> Team gut </a:t>
            </a:r>
            <a:r>
              <a:rPr lang="en-US" sz="2000" b="1" dirty="0" err="1" smtClean="0">
                <a:solidFill>
                  <a:schemeClr val="accent2"/>
                </a:solidFill>
              </a:rPr>
              <a:t>auszukommen</a:t>
            </a:r>
            <a:r>
              <a:rPr lang="en-US" sz="2000" b="1" dirty="0" smtClean="0">
                <a:solidFill>
                  <a:schemeClr val="accent2"/>
                </a:solidFill>
              </a:rPr>
              <a:t> </a:t>
            </a:r>
            <a:r>
              <a:rPr lang="en-US" sz="2000" dirty="0" err="1" smtClean="0">
                <a:solidFill>
                  <a:schemeClr val="accent2"/>
                </a:solidFill>
              </a:rPr>
              <a:t>nicht</a:t>
            </a:r>
            <a:r>
              <a:rPr lang="en-US" sz="2000" dirty="0" smtClean="0">
                <a:solidFill>
                  <a:schemeClr val="accent2"/>
                </a:solidFill>
              </a:rPr>
              <a:t> </a:t>
            </a:r>
            <a:r>
              <a:rPr lang="en-US" sz="2000" dirty="0" err="1" smtClean="0">
                <a:solidFill>
                  <a:schemeClr val="accent2"/>
                </a:solidFill>
              </a:rPr>
              <a:t>besitzt</a:t>
            </a:r>
            <a:r>
              <a:rPr lang="en-US" sz="2000" dirty="0" smtClean="0">
                <a:solidFill>
                  <a:schemeClr val="accent2"/>
                </a:solidFill>
              </a:rPr>
              <a:t>, </a:t>
            </a:r>
            <a:r>
              <a:rPr lang="en-US" sz="2000" dirty="0" err="1" smtClean="0">
                <a:solidFill>
                  <a:schemeClr val="accent2"/>
                </a:solidFill>
              </a:rPr>
              <a:t>wird</a:t>
            </a:r>
            <a:r>
              <a:rPr lang="en-US" sz="2000" dirty="0" smtClean="0">
                <a:solidFill>
                  <a:schemeClr val="accent2"/>
                </a:solidFill>
              </a:rPr>
              <a:t> </a:t>
            </a:r>
            <a:r>
              <a:rPr lang="en-US" sz="2000" dirty="0" err="1" smtClean="0">
                <a:solidFill>
                  <a:schemeClr val="accent2"/>
                </a:solidFill>
              </a:rPr>
              <a:t>wahrscheinlich</a:t>
            </a:r>
            <a:r>
              <a:rPr lang="en-US" sz="2000" dirty="0" smtClean="0">
                <a:solidFill>
                  <a:schemeClr val="accent2"/>
                </a:solidFill>
              </a:rPr>
              <a:t> </a:t>
            </a:r>
            <a:r>
              <a:rPr lang="en-US" sz="2000" dirty="0" err="1" smtClean="0">
                <a:solidFill>
                  <a:schemeClr val="accent2"/>
                </a:solidFill>
              </a:rPr>
              <a:t>scheitern</a:t>
            </a:r>
            <a:r>
              <a:rPr lang="en-US" sz="2000" dirty="0" smtClean="0">
                <a:solidFill>
                  <a:schemeClr val="accent2"/>
                </a:solidFill>
              </a:rPr>
              <a:t> </a:t>
            </a:r>
            <a:r>
              <a:rPr lang="en-US" sz="2000" dirty="0" err="1" smtClean="0">
                <a:solidFill>
                  <a:schemeClr val="accent2"/>
                </a:solidFill>
              </a:rPr>
              <a:t>oder</a:t>
            </a:r>
            <a:r>
              <a:rPr lang="en-US" sz="2000" dirty="0" smtClean="0">
                <a:solidFill>
                  <a:schemeClr val="accent2"/>
                </a:solidFill>
              </a:rPr>
              <a:t> die </a:t>
            </a:r>
            <a:r>
              <a:rPr lang="en-US" sz="2000" dirty="0" err="1" smtClean="0">
                <a:solidFill>
                  <a:schemeClr val="accent2"/>
                </a:solidFill>
              </a:rPr>
              <a:t>Produktivität</a:t>
            </a:r>
            <a:r>
              <a:rPr lang="en-US" sz="2000" dirty="0" smtClean="0">
                <a:solidFill>
                  <a:schemeClr val="accent2"/>
                </a:solidFill>
              </a:rPr>
              <a:t> </a:t>
            </a:r>
            <a:r>
              <a:rPr lang="en-US" sz="2000" dirty="0" smtClean="0">
                <a:solidFill>
                  <a:schemeClr val="accent2"/>
                </a:solidFill>
              </a:rPr>
              <a:t>der </a:t>
            </a:r>
            <a:r>
              <a:rPr lang="en-US" sz="2000" dirty="0" err="1" smtClean="0">
                <a:solidFill>
                  <a:schemeClr val="accent2"/>
                </a:solidFill>
              </a:rPr>
              <a:t>Teammitglieder</a:t>
            </a:r>
            <a:r>
              <a:rPr lang="en-US" sz="2000" dirty="0" smtClean="0">
                <a:solidFill>
                  <a:schemeClr val="accent2"/>
                </a:solidFill>
              </a:rPr>
              <a:t> </a:t>
            </a:r>
            <a:r>
              <a:rPr lang="en-US" sz="2000" dirty="0" err="1" smtClean="0">
                <a:solidFill>
                  <a:schemeClr val="accent2"/>
                </a:solidFill>
              </a:rPr>
              <a:t>wird</a:t>
            </a:r>
            <a:r>
              <a:rPr lang="en-US" sz="2000" dirty="0" smtClean="0">
                <a:solidFill>
                  <a:schemeClr val="accent2"/>
                </a:solidFill>
              </a:rPr>
              <a:t> </a:t>
            </a:r>
            <a:r>
              <a:rPr lang="en-US" sz="2000" dirty="0" err="1" smtClean="0">
                <a:solidFill>
                  <a:schemeClr val="accent2"/>
                </a:solidFill>
              </a:rPr>
              <a:t>sich</a:t>
            </a:r>
            <a:r>
              <a:rPr lang="en-US" sz="2000" dirty="0" smtClean="0">
                <a:solidFill>
                  <a:schemeClr val="accent2"/>
                </a:solidFill>
              </a:rPr>
              <a:t> </a:t>
            </a:r>
            <a:r>
              <a:rPr lang="en-US" sz="2000" dirty="0" err="1" smtClean="0">
                <a:solidFill>
                  <a:schemeClr val="accent2"/>
                </a:solidFill>
              </a:rPr>
              <a:t>vermindern</a:t>
            </a:r>
            <a:r>
              <a:rPr lang="en-US" sz="2000" dirty="0" smtClean="0">
                <a:solidFill>
                  <a:schemeClr val="accent2"/>
                </a:solidFill>
              </a:rPr>
              <a:t>. </a:t>
            </a:r>
            <a:r>
              <a:rPr lang="en-US" sz="2000" dirty="0" err="1" smtClean="0">
                <a:solidFill>
                  <a:schemeClr val="accent2"/>
                </a:solidFill>
              </a:rPr>
              <a:t>Als</a:t>
            </a:r>
            <a:r>
              <a:rPr lang="en-US" sz="2000" dirty="0" smtClean="0">
                <a:solidFill>
                  <a:schemeClr val="accent2"/>
                </a:solidFill>
              </a:rPr>
              <a:t> </a:t>
            </a:r>
            <a:r>
              <a:rPr lang="en-US" sz="2000" dirty="0" err="1" smtClean="0">
                <a:solidFill>
                  <a:schemeClr val="accent2"/>
                </a:solidFill>
              </a:rPr>
              <a:t>Folge</a:t>
            </a:r>
            <a:r>
              <a:rPr lang="en-US" sz="2000" dirty="0" smtClean="0">
                <a:solidFill>
                  <a:schemeClr val="accent2"/>
                </a:solidFill>
              </a:rPr>
              <a:t> </a:t>
            </a:r>
            <a:r>
              <a:rPr lang="en-US" sz="2000" dirty="0" err="1" smtClean="0">
                <a:solidFill>
                  <a:schemeClr val="accent2"/>
                </a:solidFill>
              </a:rPr>
              <a:t>dessen</a:t>
            </a:r>
            <a:r>
              <a:rPr lang="en-US" sz="2000" dirty="0" smtClean="0">
                <a:solidFill>
                  <a:schemeClr val="accent2"/>
                </a:solidFill>
              </a:rPr>
              <a:t> </a:t>
            </a:r>
            <a:r>
              <a:rPr lang="en-US" sz="2000" dirty="0" err="1" smtClean="0">
                <a:solidFill>
                  <a:schemeClr val="accent2"/>
                </a:solidFill>
              </a:rPr>
              <a:t>werden</a:t>
            </a:r>
            <a:r>
              <a:rPr lang="en-US" sz="2000" dirty="0" smtClean="0">
                <a:solidFill>
                  <a:schemeClr val="accent2"/>
                </a:solidFill>
              </a:rPr>
              <a:t> </a:t>
            </a:r>
            <a:r>
              <a:rPr lang="en-US" sz="2000" dirty="0" err="1" smtClean="0">
                <a:solidFill>
                  <a:schemeClr val="accent2"/>
                </a:solidFill>
              </a:rPr>
              <a:t>andere</a:t>
            </a:r>
            <a:r>
              <a:rPr lang="en-US" sz="2000" dirty="0" smtClean="0">
                <a:solidFill>
                  <a:schemeClr val="accent2"/>
                </a:solidFill>
              </a:rPr>
              <a:t> </a:t>
            </a:r>
            <a:r>
              <a:rPr lang="en-US" sz="2000" dirty="0" err="1" smtClean="0">
                <a:solidFill>
                  <a:schemeClr val="accent2"/>
                </a:solidFill>
              </a:rPr>
              <a:t>Mitarbeiter</a:t>
            </a:r>
            <a:r>
              <a:rPr lang="en-US" sz="2000" dirty="0" smtClean="0">
                <a:solidFill>
                  <a:schemeClr val="accent2"/>
                </a:solidFill>
              </a:rPr>
              <a:t>- </a:t>
            </a:r>
            <a:r>
              <a:rPr lang="en-US" sz="2000" dirty="0" err="1" smtClean="0">
                <a:solidFill>
                  <a:schemeClr val="accent2"/>
                </a:solidFill>
              </a:rPr>
              <a:t>Innen</a:t>
            </a:r>
            <a:r>
              <a:rPr lang="en-US" sz="2000" dirty="0" smtClean="0">
                <a:solidFill>
                  <a:schemeClr val="accent2"/>
                </a:solidFill>
              </a:rPr>
              <a:t> </a:t>
            </a:r>
            <a:r>
              <a:rPr lang="en-US" sz="2000" dirty="0" err="1" smtClean="0">
                <a:solidFill>
                  <a:schemeClr val="accent2"/>
                </a:solidFill>
              </a:rPr>
              <a:t>mit</a:t>
            </a:r>
            <a:r>
              <a:rPr lang="en-US" sz="2000" dirty="0" smtClean="0">
                <a:solidFill>
                  <a:schemeClr val="accent2"/>
                </a:solidFill>
              </a:rPr>
              <a:t> der </a:t>
            </a:r>
            <a:r>
              <a:rPr lang="en-US" sz="2000" dirty="0" err="1" smtClean="0">
                <a:solidFill>
                  <a:schemeClr val="accent2"/>
                </a:solidFill>
              </a:rPr>
              <a:t>übrig</a:t>
            </a:r>
            <a:r>
              <a:rPr lang="en-US" sz="2000" dirty="0" smtClean="0">
                <a:solidFill>
                  <a:schemeClr val="accent2"/>
                </a:solidFill>
              </a:rPr>
              <a:t> </a:t>
            </a:r>
            <a:r>
              <a:rPr lang="en-US" sz="2000" dirty="0" err="1" smtClean="0">
                <a:solidFill>
                  <a:schemeClr val="accent2"/>
                </a:solidFill>
              </a:rPr>
              <a:t>gebliebenen</a:t>
            </a:r>
            <a:r>
              <a:rPr lang="en-US" sz="2000" dirty="0" smtClean="0">
                <a:solidFill>
                  <a:schemeClr val="accent2"/>
                </a:solidFill>
              </a:rPr>
              <a:t> </a:t>
            </a:r>
            <a:r>
              <a:rPr lang="en-US" sz="2000" dirty="0" err="1" smtClean="0">
                <a:solidFill>
                  <a:schemeClr val="accent2"/>
                </a:solidFill>
              </a:rPr>
              <a:t>Arbeit</a:t>
            </a:r>
            <a:r>
              <a:rPr lang="en-US" sz="2000" dirty="0" smtClean="0">
                <a:solidFill>
                  <a:schemeClr val="accent2"/>
                </a:solidFill>
              </a:rPr>
              <a:t> </a:t>
            </a:r>
            <a:r>
              <a:rPr lang="en-US" sz="2000" dirty="0" err="1" smtClean="0">
                <a:solidFill>
                  <a:schemeClr val="accent2"/>
                </a:solidFill>
              </a:rPr>
              <a:t>belastet</a:t>
            </a:r>
            <a:r>
              <a:rPr lang="en-US" sz="2000" dirty="0" smtClean="0">
                <a:solidFill>
                  <a:schemeClr val="accent2"/>
                </a:solidFill>
              </a:rPr>
              <a:t>. </a:t>
            </a:r>
          </a:p>
          <a:p>
            <a:pPr algn="just"/>
            <a:endParaRPr lang="en-US" sz="2000" dirty="0">
              <a:solidFill>
                <a:schemeClr val="accent2"/>
              </a:solidFill>
            </a:endParaRPr>
          </a:p>
        </p:txBody>
      </p:sp>
      <p:pic>
        <p:nvPicPr>
          <p:cNvPr id="27651" name="Picture 3"/>
          <p:cNvPicPr>
            <a:picLocks noChangeAspect="1" noChangeArrowheads="1"/>
          </p:cNvPicPr>
          <p:nvPr/>
        </p:nvPicPr>
        <p:blipFill>
          <a:blip r:embed="rId4"/>
          <a:srcRect/>
          <a:stretch>
            <a:fillRect/>
          </a:stretch>
        </p:blipFill>
        <p:spPr bwMode="auto">
          <a:xfrm>
            <a:off x="4730831" y="1855899"/>
            <a:ext cx="2658468" cy="3600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FAB73BC-B049-4115-A692-8D63A059BFB8}" type="slidenum">
              <a:rPr lang="en-US" smtClean="0"/>
              <a:pPr/>
              <a:t>15</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ÎÏÎ¿ÏÎ­Î»ÎµÏÎ¼Î± ÎµÎ¹ÎºÏÎ½Î±Ï Î³Î¹Î± productivity"/>
          <p:cNvPicPr>
            <a:picLocks noChangeAspect="1" noChangeArrowheads="1"/>
          </p:cNvPicPr>
          <p:nvPr/>
        </p:nvPicPr>
        <p:blipFill>
          <a:blip r:embed="rId4"/>
          <a:srcRect/>
          <a:stretch>
            <a:fillRect/>
          </a:stretch>
        </p:blipFill>
        <p:spPr bwMode="auto">
          <a:xfrm rot="20139150">
            <a:off x="5113941" y="1384144"/>
            <a:ext cx="3571875" cy="3048001"/>
          </a:xfrm>
          <a:prstGeom prst="rect">
            <a:avLst/>
          </a:prstGeom>
          <a:noFill/>
        </p:spPr>
      </p:pic>
      <p:sp>
        <p:nvSpPr>
          <p:cNvPr id="2" name="Title 1"/>
          <p:cNvSpPr>
            <a:spLocks noGrp="1"/>
          </p:cNvSpPr>
          <p:nvPr>
            <p:ph type="title"/>
          </p:nvPr>
        </p:nvSpPr>
        <p:spPr>
          <a:xfrm>
            <a:off x="1024127" y="585216"/>
            <a:ext cx="10394721" cy="1499616"/>
          </a:xfrm>
        </p:spPr>
        <p:txBody>
          <a:bodyPr/>
          <a:lstStyle/>
          <a:p>
            <a:r>
              <a:rPr lang="en-US" sz="5400" b="1" dirty="0" smtClean="0"/>
              <a:t>SOFT SKILLS WERDEN IM BERUFSLESEN ANGEWANDT</a:t>
            </a:r>
            <a:endParaRPr lang="el-GR" sz="5400" dirty="0"/>
          </a:p>
        </p:txBody>
      </p:sp>
      <p:sp>
        <p:nvSpPr>
          <p:cNvPr id="22" name="TextBox 21"/>
          <p:cNvSpPr txBox="1"/>
          <p:nvPr/>
        </p:nvSpPr>
        <p:spPr>
          <a:xfrm>
            <a:off x="940620" y="2186024"/>
            <a:ext cx="4854874" cy="2154436"/>
          </a:xfrm>
          <a:prstGeom prst="rect">
            <a:avLst/>
          </a:prstGeom>
          <a:noFill/>
        </p:spPr>
        <p:txBody>
          <a:bodyPr wrap="square" rtlCol="0">
            <a:spAutoFit/>
          </a:bodyPr>
          <a:lstStyle/>
          <a:p>
            <a:r>
              <a:rPr lang="en-US" sz="1400" dirty="0"/>
              <a:t> </a:t>
            </a:r>
            <a:endParaRPr lang="el-GR" sz="2000" dirty="0"/>
          </a:p>
          <a:p>
            <a:pPr algn="just"/>
            <a:r>
              <a:rPr lang="en-US" sz="2000" b="1" dirty="0" err="1" smtClean="0"/>
              <a:t>Übungsbeispiel</a:t>
            </a:r>
            <a:endParaRPr lang="el-GR" sz="2000" b="1" dirty="0"/>
          </a:p>
          <a:p>
            <a:pPr algn="just"/>
            <a:r>
              <a:rPr lang="en-US" sz="2000" dirty="0"/>
              <a:t> </a:t>
            </a:r>
            <a:endParaRPr lang="el-GR" sz="2000" dirty="0"/>
          </a:p>
          <a:p>
            <a:pPr algn="just"/>
            <a:r>
              <a:rPr lang="en-US" sz="2000" dirty="0" err="1" smtClean="0"/>
              <a:t>Versuchen</a:t>
            </a:r>
            <a:r>
              <a:rPr lang="en-US" sz="2000" dirty="0" smtClean="0"/>
              <a:t> </a:t>
            </a:r>
            <a:r>
              <a:rPr lang="en-US" sz="2000" dirty="0" err="1" smtClean="0"/>
              <a:t>Sie</a:t>
            </a:r>
            <a:r>
              <a:rPr lang="en-US" sz="2000" dirty="0" smtClean="0"/>
              <a:t> </a:t>
            </a:r>
            <a:r>
              <a:rPr lang="en-US" sz="2000" dirty="0" err="1" smtClean="0"/>
              <a:t>zumindest</a:t>
            </a:r>
            <a:r>
              <a:rPr lang="en-US" sz="2000" dirty="0" smtClean="0"/>
              <a:t> </a:t>
            </a:r>
            <a:r>
              <a:rPr lang="en-US" sz="2000" dirty="0" err="1" smtClean="0"/>
              <a:t>zwei</a:t>
            </a:r>
            <a:r>
              <a:rPr lang="en-US" sz="2000" dirty="0" smtClean="0"/>
              <a:t> </a:t>
            </a:r>
            <a:r>
              <a:rPr lang="en-US" sz="2000" dirty="0" err="1" smtClean="0"/>
              <a:t>gute</a:t>
            </a:r>
            <a:r>
              <a:rPr lang="en-US" sz="2000" dirty="0" smtClean="0"/>
              <a:t> </a:t>
            </a:r>
            <a:r>
              <a:rPr lang="en-US" sz="2000" dirty="0" err="1" smtClean="0"/>
              <a:t>Beispiele</a:t>
            </a:r>
            <a:r>
              <a:rPr lang="en-US" sz="2000" dirty="0" smtClean="0"/>
              <a:t> </a:t>
            </a:r>
            <a:r>
              <a:rPr lang="en-US" sz="2000" dirty="0" err="1" smtClean="0"/>
              <a:t>zu</a:t>
            </a:r>
            <a:r>
              <a:rPr lang="en-US" sz="2000" dirty="0" smtClean="0"/>
              <a:t> </a:t>
            </a:r>
            <a:r>
              <a:rPr lang="en-US" sz="2000" dirty="0" err="1" smtClean="0"/>
              <a:t>finden</a:t>
            </a:r>
            <a:r>
              <a:rPr lang="en-US" sz="2000" dirty="0" smtClean="0"/>
              <a:t>, in </a:t>
            </a:r>
            <a:r>
              <a:rPr lang="en-US" sz="2000" dirty="0" err="1" smtClean="0"/>
              <a:t>denen</a:t>
            </a:r>
            <a:r>
              <a:rPr lang="en-US" sz="2000" dirty="0" smtClean="0"/>
              <a:t> Soft </a:t>
            </a:r>
            <a:r>
              <a:rPr lang="en-US" sz="2000" dirty="0" smtClean="0"/>
              <a:t>Skills </a:t>
            </a:r>
            <a:r>
              <a:rPr lang="en-US" sz="2000" dirty="0" err="1" smtClean="0"/>
              <a:t>im</a:t>
            </a:r>
            <a:r>
              <a:rPr lang="en-US" sz="2000" dirty="0" smtClean="0"/>
              <a:t> </a:t>
            </a:r>
            <a:r>
              <a:rPr lang="en-US" sz="2000" dirty="0" err="1" smtClean="0"/>
              <a:t>Berufsleben</a:t>
            </a:r>
            <a:r>
              <a:rPr lang="en-US" sz="2000" dirty="0" smtClean="0"/>
              <a:t> </a:t>
            </a:r>
            <a:r>
              <a:rPr lang="en-US" sz="2000" dirty="0" err="1" smtClean="0"/>
              <a:t>hilfreich</a:t>
            </a:r>
            <a:r>
              <a:rPr lang="en-US" sz="2000" dirty="0" smtClean="0"/>
              <a:t>, </a:t>
            </a:r>
            <a:r>
              <a:rPr lang="en-US" sz="2000" dirty="0" err="1" smtClean="0"/>
              <a:t>lohnend</a:t>
            </a:r>
            <a:r>
              <a:rPr lang="en-US" sz="2000" dirty="0" smtClean="0"/>
              <a:t>, </a:t>
            </a:r>
            <a:r>
              <a:rPr lang="en-US" sz="2000" dirty="0" err="1" smtClean="0"/>
              <a:t>produktiv</a:t>
            </a:r>
            <a:r>
              <a:rPr lang="en-US" sz="2000" dirty="0" smtClean="0"/>
              <a:t>, </a:t>
            </a:r>
            <a:r>
              <a:rPr lang="en-US" sz="2000" dirty="0" err="1" smtClean="0"/>
              <a:t>erfolgreich</a:t>
            </a:r>
            <a:r>
              <a:rPr lang="en-US" sz="2000" dirty="0" smtClean="0"/>
              <a:t> </a:t>
            </a:r>
            <a:r>
              <a:rPr lang="en-US" sz="2000" dirty="0" err="1" smtClean="0"/>
              <a:t>waren</a:t>
            </a:r>
            <a:r>
              <a:rPr lang="en-US" sz="2000" dirty="0"/>
              <a:t> </a:t>
            </a:r>
            <a:r>
              <a:rPr lang="en-US" sz="2000" dirty="0" smtClean="0"/>
              <a:t>- </a:t>
            </a:r>
            <a:r>
              <a:rPr lang="en-US" sz="2000" dirty="0" smtClean="0"/>
              <a:t> </a:t>
            </a:r>
            <a:r>
              <a:rPr lang="en-US" sz="2000" dirty="0" err="1" smtClean="0"/>
              <a:t>z.B</a:t>
            </a:r>
            <a:r>
              <a:rPr lang="en-US" sz="2000" dirty="0" smtClean="0"/>
              <a:t>. in </a:t>
            </a:r>
            <a:r>
              <a:rPr lang="en-US" sz="2000" dirty="0" err="1" smtClean="0"/>
              <a:t>Ihrer</a:t>
            </a:r>
            <a:r>
              <a:rPr lang="en-US" sz="2000" dirty="0" smtClean="0"/>
              <a:t> </a:t>
            </a:r>
            <a:r>
              <a:rPr lang="en-US" sz="2000" dirty="0" err="1" smtClean="0"/>
              <a:t>bisherigen</a:t>
            </a:r>
            <a:r>
              <a:rPr lang="en-US" sz="2000" smtClean="0"/>
              <a:t> Arbeitswelt</a:t>
            </a:r>
            <a:r>
              <a:rPr lang="en-US" sz="2000" dirty="0" smtClean="0"/>
              <a:t>. </a:t>
            </a:r>
          </a:p>
        </p:txBody>
      </p:sp>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pic>
        <p:nvPicPr>
          <p:cNvPr id="26628" name="Picture 4" descr="ÎÏÎ¿ÏÎ­Î»ÎµÏÎ¼Î± ÎµÎ¹ÎºÏÎ½Î±Ï Î³Î¹Î± rewarding job"/>
          <p:cNvPicPr>
            <a:picLocks noChangeAspect="1" noChangeArrowheads="1"/>
          </p:cNvPicPr>
          <p:nvPr/>
        </p:nvPicPr>
        <p:blipFill>
          <a:blip r:embed="rId6"/>
          <a:srcRect/>
          <a:stretch>
            <a:fillRect/>
          </a:stretch>
        </p:blipFill>
        <p:spPr bwMode="auto">
          <a:xfrm rot="1643136">
            <a:off x="8620836" y="2344463"/>
            <a:ext cx="3283200" cy="2052000"/>
          </a:xfrm>
          <a:prstGeom prst="rect">
            <a:avLst/>
          </a:prstGeom>
          <a:noFill/>
        </p:spPr>
      </p:pic>
      <p:pic>
        <p:nvPicPr>
          <p:cNvPr id="26630" name="Picture 6" descr="ÎÏÎ¿ÏÎ­Î»ÎµÏÎ¼Î± ÎµÎ¹ÎºÏÎ½Î±Ï Î³Î¹Î± success workplace"/>
          <p:cNvPicPr>
            <a:picLocks noChangeAspect="1" noChangeArrowheads="1"/>
          </p:cNvPicPr>
          <p:nvPr/>
        </p:nvPicPr>
        <p:blipFill>
          <a:blip r:embed="rId7"/>
          <a:srcRect/>
          <a:stretch>
            <a:fillRect/>
          </a:stretch>
        </p:blipFill>
        <p:spPr bwMode="auto">
          <a:xfrm rot="21141949">
            <a:off x="7187440" y="4395230"/>
            <a:ext cx="2857500" cy="1952625"/>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16</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ziele</a:t>
            </a:r>
            <a:endParaRPr lang="en-GB" dirty="0"/>
          </a:p>
        </p:txBody>
      </p:sp>
      <p:sp>
        <p:nvSpPr>
          <p:cNvPr id="6" name="Text Placeholder 5"/>
          <p:cNvSpPr>
            <a:spLocks noGrp="1"/>
          </p:cNvSpPr>
          <p:nvPr>
            <p:ph type="body" sz="half" idx="2"/>
          </p:nvPr>
        </p:nvSpPr>
        <p:spPr>
          <a:xfrm>
            <a:off x="1024127" y="1906073"/>
            <a:ext cx="4643247" cy="4113727"/>
          </a:xfrm>
        </p:spPr>
        <p:txBody>
          <a:bodyPr>
            <a:noAutofit/>
          </a:bodyPr>
          <a:lstStyle/>
          <a:p>
            <a:pPr marL="342900" lvl="0" indent="-342900"/>
            <a:r>
              <a:rPr lang="de-AT" sz="2000" dirty="0" smtClean="0">
                <a:solidFill>
                  <a:schemeClr val="accent2"/>
                </a:solidFill>
              </a:rPr>
              <a:t>Das Wissen über </a:t>
            </a:r>
            <a:r>
              <a:rPr lang="de-AT" sz="2000" dirty="0" smtClean="0">
                <a:solidFill>
                  <a:schemeClr val="accent2"/>
                </a:solidFill>
              </a:rPr>
              <a:t>Soft </a:t>
            </a:r>
            <a:r>
              <a:rPr lang="de-AT" sz="2000" dirty="0">
                <a:solidFill>
                  <a:schemeClr val="accent2"/>
                </a:solidFill>
              </a:rPr>
              <a:t>S</a:t>
            </a:r>
            <a:r>
              <a:rPr lang="de-AT" sz="2000" dirty="0" smtClean="0">
                <a:solidFill>
                  <a:schemeClr val="accent2"/>
                </a:solidFill>
              </a:rPr>
              <a:t>kills </a:t>
            </a:r>
            <a:r>
              <a:rPr lang="de-AT" sz="2000" dirty="0" smtClean="0">
                <a:solidFill>
                  <a:schemeClr val="accent2"/>
                </a:solidFill>
              </a:rPr>
              <a:t>zu vertiefen</a:t>
            </a:r>
            <a:endParaRPr lang="el-GR" sz="2000" dirty="0">
              <a:solidFill>
                <a:schemeClr val="accent2"/>
              </a:solidFill>
            </a:endParaRPr>
          </a:p>
          <a:p>
            <a:pPr marL="342900" lvl="0" indent="-342900" algn="just">
              <a:buFont typeface="+mj-lt"/>
              <a:buAutoNum type="arabicPeriod"/>
            </a:pPr>
            <a:r>
              <a:rPr lang="de-AT" sz="1800" dirty="0" smtClean="0"/>
              <a:t>Ermittlung unterschiedlicher Fähigkeiten und Bereiche zwischenmenschlicher Dimensionen</a:t>
            </a:r>
            <a:endParaRPr lang="el-GR" sz="1800" dirty="0"/>
          </a:p>
          <a:p>
            <a:pPr marL="342900" lvl="0" indent="-342900" algn="just">
              <a:buFont typeface="+mj-lt"/>
              <a:buAutoNum type="arabicPeriod"/>
            </a:pPr>
            <a:r>
              <a:rPr lang="de-AT" sz="1800" dirty="0" smtClean="0"/>
              <a:t>Soft </a:t>
            </a:r>
            <a:r>
              <a:rPr lang="de-AT" sz="1800" dirty="0"/>
              <a:t>S</a:t>
            </a:r>
            <a:r>
              <a:rPr lang="de-AT" sz="1800" dirty="0" smtClean="0"/>
              <a:t>kills </a:t>
            </a:r>
            <a:r>
              <a:rPr lang="de-AT" sz="1800" dirty="0" smtClean="0"/>
              <a:t>im eigenen Leben erkennen zu können</a:t>
            </a:r>
            <a:endParaRPr lang="el-GR" sz="1800" dirty="0"/>
          </a:p>
          <a:p>
            <a:pPr marL="342900" lvl="0" indent="-342900" algn="just">
              <a:buFont typeface="+mj-lt"/>
              <a:buAutoNum type="arabicPeriod"/>
            </a:pPr>
            <a:r>
              <a:rPr lang="de-AT" sz="1800" dirty="0" smtClean="0"/>
              <a:t>Soft </a:t>
            </a:r>
            <a:r>
              <a:rPr lang="de-AT" sz="1800" dirty="0"/>
              <a:t>S</a:t>
            </a:r>
            <a:r>
              <a:rPr lang="de-AT" sz="1800" dirty="0" smtClean="0"/>
              <a:t>kills </a:t>
            </a:r>
            <a:r>
              <a:rPr lang="de-AT" sz="1800" dirty="0" smtClean="0"/>
              <a:t>im Berufsleben anwenden zu können</a:t>
            </a:r>
            <a:endParaRPr lang="el-GR" sz="1800" dirty="0"/>
          </a:p>
          <a:p>
            <a:pPr marL="342900" lvl="0" indent="-342900" algn="just">
              <a:buFont typeface="+mj-lt"/>
              <a:buAutoNum type="arabicPeriod"/>
            </a:pPr>
            <a:r>
              <a:rPr lang="en-US" sz="1800" dirty="0" err="1" smtClean="0"/>
              <a:t>Verstehen</a:t>
            </a:r>
            <a:r>
              <a:rPr lang="en-US" sz="1800" dirty="0" smtClean="0"/>
              <a:t> </a:t>
            </a:r>
            <a:r>
              <a:rPr lang="en-US" sz="1800" dirty="0" err="1" smtClean="0"/>
              <a:t>können</a:t>
            </a:r>
            <a:r>
              <a:rPr lang="en-US" sz="1800" dirty="0" smtClean="0"/>
              <a:t>, wie </a:t>
            </a:r>
            <a:r>
              <a:rPr lang="en-US" sz="1800" dirty="0" err="1" smtClean="0"/>
              <a:t>zwischenmenschliche</a:t>
            </a:r>
            <a:r>
              <a:rPr lang="en-US" sz="1800" dirty="0" smtClean="0"/>
              <a:t> </a:t>
            </a:r>
            <a:r>
              <a:rPr lang="en-US" sz="1800" dirty="0" err="1" smtClean="0"/>
              <a:t>Fähigkeiten</a:t>
            </a:r>
            <a:r>
              <a:rPr lang="en-US" sz="1800" dirty="0" smtClean="0"/>
              <a:t> </a:t>
            </a:r>
            <a:r>
              <a:rPr lang="en-US" sz="1800" dirty="0" err="1" smtClean="0"/>
              <a:t>zu</a:t>
            </a:r>
            <a:r>
              <a:rPr lang="en-US" sz="1800" dirty="0" smtClean="0"/>
              <a:t> </a:t>
            </a:r>
            <a:r>
              <a:rPr lang="en-US" sz="1800" dirty="0" err="1" smtClean="0"/>
              <a:t>guten</a:t>
            </a:r>
            <a:r>
              <a:rPr lang="en-US" sz="1800" dirty="0" smtClean="0"/>
              <a:t> </a:t>
            </a:r>
            <a:r>
              <a:rPr lang="en-US" sz="1800" dirty="0" err="1" smtClean="0"/>
              <a:t>Arbeitsbeziehungen</a:t>
            </a:r>
            <a:r>
              <a:rPr lang="en-US" sz="1800" dirty="0" smtClean="0"/>
              <a:t> und </a:t>
            </a:r>
            <a:r>
              <a:rPr lang="en-US" sz="1800" dirty="0" err="1" smtClean="0"/>
              <a:t>zu</a:t>
            </a:r>
            <a:r>
              <a:rPr lang="en-US" sz="1800" dirty="0" smtClean="0"/>
              <a:t> </a:t>
            </a:r>
            <a:r>
              <a:rPr lang="en-US" sz="1800" dirty="0" err="1" smtClean="0"/>
              <a:t>einer</a:t>
            </a:r>
            <a:r>
              <a:rPr lang="en-US" sz="1800" dirty="0" smtClean="0"/>
              <a:t> </a:t>
            </a:r>
            <a:r>
              <a:rPr lang="en-US" sz="1800" dirty="0" err="1" smtClean="0"/>
              <a:t>guten</a:t>
            </a:r>
            <a:r>
              <a:rPr lang="en-US" sz="1800" dirty="0" smtClean="0"/>
              <a:t> </a:t>
            </a:r>
            <a:r>
              <a:rPr lang="en-US" sz="1800" dirty="0" err="1" smtClean="0"/>
              <a:t>Gesamtleistung</a:t>
            </a:r>
            <a:r>
              <a:rPr lang="en-US" sz="1800" dirty="0" smtClean="0"/>
              <a:t> </a:t>
            </a:r>
            <a:r>
              <a:rPr lang="en-US" sz="1800" dirty="0" err="1" smtClean="0"/>
              <a:t>beitragen</a:t>
            </a:r>
            <a:r>
              <a:rPr lang="en-US" sz="1800" dirty="0" smtClean="0"/>
              <a:t> </a:t>
            </a:r>
            <a:r>
              <a:rPr lang="en-US" sz="1800" dirty="0" err="1" smtClean="0"/>
              <a:t>können</a:t>
            </a:r>
            <a:endParaRPr lang="el-GR" sz="1800" dirty="0"/>
          </a:p>
        </p:txBody>
      </p:sp>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8" name="Picture 2" descr="ÎÏÎ¿ÏÎ­Î»ÎµÏÎ¼Î± ÎµÎ¹ÎºÏÎ½Î±Ï Î³Î¹Î± soft skills"/>
          <p:cNvPicPr>
            <a:picLocks noChangeAspect="1" noChangeArrowheads="1"/>
          </p:cNvPicPr>
          <p:nvPr/>
        </p:nvPicPr>
        <p:blipFill>
          <a:blip r:embed="rId4"/>
          <a:srcRect/>
          <a:stretch>
            <a:fillRect/>
          </a:stretch>
        </p:blipFill>
        <p:spPr bwMode="auto">
          <a:xfrm>
            <a:off x="6374277" y="1240037"/>
            <a:ext cx="4911629" cy="4752000"/>
          </a:xfrm>
          <a:prstGeom prst="rect">
            <a:avLst/>
          </a:prstGeom>
          <a:noFill/>
        </p:spPr>
      </p:pic>
      <p:sp>
        <p:nvSpPr>
          <p:cNvPr id="9" name="Slide Number Placeholder 8"/>
          <p:cNvSpPr>
            <a:spLocks noGrp="1"/>
          </p:cNvSpPr>
          <p:nvPr>
            <p:ph type="sldNum" sz="quarter" idx="12"/>
          </p:nvPr>
        </p:nvSpPr>
        <p:spPr/>
        <p:txBody>
          <a:bodyPr/>
          <a:lstStyle/>
          <a:p>
            <a:fld id="{4FAB73BC-B049-4115-A692-8D63A059BFB8}" type="slidenum">
              <a:rPr lang="en-US" smtClean="0"/>
              <a:pPr/>
              <a:t>2</a:t>
            </a:fld>
            <a:endParaRPr lang="en-US" dirty="0"/>
          </a:p>
        </p:txBody>
      </p:sp>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WAS SIND soft </a:t>
            </a:r>
            <a:r>
              <a:rPr lang="en-US" b="1" dirty="0"/>
              <a:t>skills?</a:t>
            </a:r>
            <a:endParaRPr lang="el-GR" dirty="0"/>
          </a:p>
        </p:txBody>
      </p:sp>
      <p:sp>
        <p:nvSpPr>
          <p:cNvPr id="11" name="TextBox 10"/>
          <p:cNvSpPr txBox="1"/>
          <p:nvPr/>
        </p:nvSpPr>
        <p:spPr>
          <a:xfrm>
            <a:off x="785612" y="1854557"/>
            <a:ext cx="4667334" cy="5078313"/>
          </a:xfrm>
          <a:prstGeom prst="rect">
            <a:avLst/>
          </a:prstGeom>
          <a:noFill/>
        </p:spPr>
        <p:txBody>
          <a:bodyPr wrap="square" rtlCol="0">
            <a:spAutoFit/>
          </a:bodyPr>
          <a:lstStyle/>
          <a:p>
            <a:pPr algn="just"/>
            <a:r>
              <a:rPr lang="en-US" b="1" dirty="0"/>
              <a:t>Soft skills </a:t>
            </a:r>
            <a:r>
              <a:rPr lang="en-US" dirty="0" smtClean="0"/>
              <a:t>– Im </a:t>
            </a:r>
            <a:r>
              <a:rPr lang="en-US" dirty="0" err="1" smtClean="0"/>
              <a:t>Gegensatz</a:t>
            </a:r>
            <a:r>
              <a:rPr lang="en-US" dirty="0" smtClean="0"/>
              <a:t> </a:t>
            </a:r>
            <a:r>
              <a:rPr lang="en-US" dirty="0" err="1" smtClean="0"/>
              <a:t>zu</a:t>
            </a:r>
            <a:r>
              <a:rPr lang="en-US" dirty="0" smtClean="0"/>
              <a:t> </a:t>
            </a:r>
            <a:r>
              <a:rPr lang="en-US" dirty="0" smtClean="0"/>
              <a:t>Hard </a:t>
            </a:r>
            <a:r>
              <a:rPr lang="en-US" dirty="0"/>
              <a:t>S</a:t>
            </a:r>
            <a:r>
              <a:rPr lang="en-US" dirty="0" smtClean="0"/>
              <a:t>kills</a:t>
            </a:r>
            <a:r>
              <a:rPr lang="en-US" dirty="0" smtClean="0"/>
              <a:t>, </a:t>
            </a:r>
            <a:r>
              <a:rPr lang="en-US" dirty="0" err="1" smtClean="0"/>
              <a:t>welche</a:t>
            </a:r>
            <a:r>
              <a:rPr lang="en-US" dirty="0" smtClean="0"/>
              <a:t> </a:t>
            </a:r>
            <a:r>
              <a:rPr lang="en-US" dirty="0" err="1" smtClean="0"/>
              <a:t>messbar</a:t>
            </a:r>
            <a:r>
              <a:rPr lang="en-US" dirty="0" smtClean="0"/>
              <a:t> und </a:t>
            </a:r>
            <a:r>
              <a:rPr lang="en-US" dirty="0" err="1" smtClean="0"/>
              <a:t>daher</a:t>
            </a:r>
            <a:r>
              <a:rPr lang="en-US" dirty="0" smtClean="0"/>
              <a:t> </a:t>
            </a:r>
            <a:r>
              <a:rPr lang="en-US" dirty="0" err="1" smtClean="0"/>
              <a:t>belegbar</a:t>
            </a:r>
            <a:r>
              <a:rPr lang="en-US" dirty="0" smtClean="0"/>
              <a:t> </a:t>
            </a:r>
            <a:r>
              <a:rPr lang="en-US" dirty="0" err="1" smtClean="0"/>
              <a:t>sind</a:t>
            </a:r>
            <a:r>
              <a:rPr lang="en-US" dirty="0" smtClean="0"/>
              <a:t> – </a:t>
            </a:r>
            <a:r>
              <a:rPr lang="en-US" dirty="0" err="1" smtClean="0"/>
              <a:t>sind</a:t>
            </a:r>
            <a:r>
              <a:rPr lang="en-US" dirty="0" smtClean="0"/>
              <a:t> </a:t>
            </a:r>
            <a:r>
              <a:rPr lang="en-US" b="1" dirty="0" err="1" smtClean="0"/>
              <a:t>immateriell</a:t>
            </a:r>
            <a:r>
              <a:rPr lang="en-US" b="1" dirty="0" smtClean="0"/>
              <a:t> und </a:t>
            </a:r>
            <a:r>
              <a:rPr lang="en-US" b="1" dirty="0" err="1" smtClean="0"/>
              <a:t>schwierig</a:t>
            </a:r>
            <a:r>
              <a:rPr lang="en-US" b="1" dirty="0" smtClean="0"/>
              <a:t> </a:t>
            </a:r>
            <a:r>
              <a:rPr lang="en-US" b="1" dirty="0" err="1" smtClean="0"/>
              <a:t>zu</a:t>
            </a:r>
            <a:r>
              <a:rPr lang="en-US" b="1" dirty="0" smtClean="0"/>
              <a:t> </a:t>
            </a:r>
            <a:r>
              <a:rPr lang="en-US" b="1" dirty="0" err="1" smtClean="0"/>
              <a:t>beziffern</a:t>
            </a:r>
            <a:r>
              <a:rPr lang="en-US" dirty="0" smtClean="0"/>
              <a:t>. </a:t>
            </a:r>
            <a:r>
              <a:rPr lang="en-US" dirty="0" err="1" smtClean="0"/>
              <a:t>Sie</a:t>
            </a:r>
            <a:r>
              <a:rPr lang="en-US" dirty="0" smtClean="0"/>
              <a:t> </a:t>
            </a:r>
            <a:r>
              <a:rPr lang="en-US" dirty="0" err="1" smtClean="0"/>
              <a:t>sind</a:t>
            </a:r>
            <a:r>
              <a:rPr lang="en-US" dirty="0" smtClean="0"/>
              <a:t> </a:t>
            </a:r>
            <a:r>
              <a:rPr lang="en-US" dirty="0" err="1" smtClean="0"/>
              <a:t>jedoch</a:t>
            </a:r>
            <a:r>
              <a:rPr lang="en-US" dirty="0" smtClean="0"/>
              <a:t> von </a:t>
            </a:r>
            <a:r>
              <a:rPr lang="en-US" dirty="0" err="1" smtClean="0"/>
              <a:t>großer</a:t>
            </a:r>
            <a:r>
              <a:rPr lang="en-US" dirty="0" smtClean="0"/>
              <a:t> </a:t>
            </a:r>
            <a:r>
              <a:rPr lang="en-US" dirty="0" err="1" smtClean="0"/>
              <a:t>Wichtigkeit</a:t>
            </a:r>
            <a:r>
              <a:rPr lang="en-US" dirty="0" smtClean="0"/>
              <a:t> </a:t>
            </a:r>
            <a:r>
              <a:rPr lang="en-US" dirty="0" err="1" smtClean="0"/>
              <a:t>bei</a:t>
            </a:r>
            <a:r>
              <a:rPr lang="en-US" dirty="0" smtClean="0"/>
              <a:t> der </a:t>
            </a:r>
            <a:r>
              <a:rPr lang="en-US" dirty="0" err="1" smtClean="0"/>
              <a:t>Stellensuche</a:t>
            </a:r>
            <a:r>
              <a:rPr lang="en-US" dirty="0" smtClean="0"/>
              <a:t> und der </a:t>
            </a:r>
            <a:r>
              <a:rPr lang="en-US" dirty="0" err="1" smtClean="0"/>
              <a:t>beruflichen</a:t>
            </a:r>
            <a:r>
              <a:rPr lang="en-US" dirty="0" smtClean="0"/>
              <a:t> </a:t>
            </a:r>
            <a:r>
              <a:rPr lang="en-US" dirty="0" err="1" smtClean="0"/>
              <a:t>Karriere</a:t>
            </a:r>
            <a:r>
              <a:rPr lang="en-US" dirty="0" smtClean="0"/>
              <a:t>. Soft </a:t>
            </a:r>
            <a:r>
              <a:rPr lang="en-US" dirty="0" smtClean="0"/>
              <a:t>Skills </a:t>
            </a:r>
            <a:r>
              <a:rPr lang="en-US" dirty="0" err="1" smtClean="0"/>
              <a:t>stehen</a:t>
            </a:r>
            <a:r>
              <a:rPr lang="en-US" dirty="0" smtClean="0"/>
              <a:t> </a:t>
            </a:r>
            <a:r>
              <a:rPr lang="en-US" b="1" dirty="0" err="1" smtClean="0"/>
              <a:t>stärker</a:t>
            </a:r>
            <a:r>
              <a:rPr lang="en-US" b="1" dirty="0" smtClean="0"/>
              <a:t> </a:t>
            </a:r>
            <a:r>
              <a:rPr lang="en-US" b="1" dirty="0" err="1" smtClean="0"/>
              <a:t>mit</a:t>
            </a:r>
            <a:r>
              <a:rPr lang="en-US" b="1" dirty="0" smtClean="0"/>
              <a:t> der </a:t>
            </a:r>
            <a:r>
              <a:rPr lang="en-US" b="1" dirty="0" err="1" smtClean="0"/>
              <a:t>Persönlichkeit</a:t>
            </a:r>
            <a:r>
              <a:rPr lang="en-US" b="1" dirty="0" smtClean="0"/>
              <a:t> des Menschen in </a:t>
            </a:r>
            <a:r>
              <a:rPr lang="en-US" b="1" dirty="0" err="1" smtClean="0"/>
              <a:t>Verbindung</a:t>
            </a:r>
            <a:r>
              <a:rPr lang="en-US" b="1" dirty="0" smtClean="0"/>
              <a:t> und </a:t>
            </a:r>
            <a:r>
              <a:rPr lang="en-US" b="1" dirty="0" err="1" smtClean="0"/>
              <a:t>weniger</a:t>
            </a:r>
            <a:r>
              <a:rPr lang="en-US" b="1" dirty="0" smtClean="0"/>
              <a:t> </a:t>
            </a:r>
            <a:r>
              <a:rPr lang="en-US" b="1" dirty="0" err="1" smtClean="0"/>
              <a:t>mit</a:t>
            </a:r>
            <a:r>
              <a:rPr lang="en-US" b="1" dirty="0" smtClean="0"/>
              <a:t> </a:t>
            </a:r>
            <a:r>
              <a:rPr lang="en-US" b="1" dirty="0" err="1" smtClean="0"/>
              <a:t>ihrem</a:t>
            </a:r>
            <a:r>
              <a:rPr lang="en-US" b="1" dirty="0" smtClean="0"/>
              <a:t> </a:t>
            </a:r>
            <a:r>
              <a:rPr lang="en-US" b="1" dirty="0" err="1" smtClean="0"/>
              <a:t>Wissen</a:t>
            </a:r>
            <a:r>
              <a:rPr lang="en-US" b="1" dirty="0" smtClean="0"/>
              <a:t>.</a:t>
            </a:r>
            <a:r>
              <a:rPr lang="en-US" dirty="0"/>
              <a:t>  </a:t>
            </a:r>
          </a:p>
          <a:p>
            <a:pPr algn="just"/>
            <a:r>
              <a:rPr lang="en-US" dirty="0" err="1" smtClean="0">
                <a:solidFill>
                  <a:srgbClr val="7EA8B4"/>
                </a:solidFill>
              </a:rPr>
              <a:t>Ein</a:t>
            </a:r>
            <a:r>
              <a:rPr lang="en-US" dirty="0" smtClean="0">
                <a:solidFill>
                  <a:srgbClr val="7EA8B4"/>
                </a:solidFill>
              </a:rPr>
              <a:t> </a:t>
            </a:r>
            <a:r>
              <a:rPr lang="en-US" dirty="0" err="1" smtClean="0">
                <a:solidFill>
                  <a:srgbClr val="7EA8B4"/>
                </a:solidFill>
              </a:rPr>
              <a:t>Grund</a:t>
            </a:r>
            <a:r>
              <a:rPr lang="en-US" dirty="0" smtClean="0">
                <a:solidFill>
                  <a:srgbClr val="7EA8B4"/>
                </a:solidFill>
              </a:rPr>
              <a:t> </a:t>
            </a:r>
            <a:r>
              <a:rPr lang="en-US" dirty="0" err="1" smtClean="0">
                <a:solidFill>
                  <a:srgbClr val="7EA8B4"/>
                </a:solidFill>
              </a:rPr>
              <a:t>dafür</a:t>
            </a:r>
            <a:r>
              <a:rPr lang="en-US" dirty="0" smtClean="0">
                <a:solidFill>
                  <a:srgbClr val="7EA8B4"/>
                </a:solidFill>
              </a:rPr>
              <a:t>, </a:t>
            </a:r>
            <a:r>
              <a:rPr lang="en-US" dirty="0" err="1" smtClean="0">
                <a:solidFill>
                  <a:srgbClr val="7EA8B4"/>
                </a:solidFill>
              </a:rPr>
              <a:t>warum</a:t>
            </a:r>
            <a:r>
              <a:rPr lang="en-US" dirty="0" smtClean="0">
                <a:solidFill>
                  <a:srgbClr val="7EA8B4"/>
                </a:solidFill>
              </a:rPr>
              <a:t> </a:t>
            </a:r>
            <a:r>
              <a:rPr lang="en-US" dirty="0" smtClean="0">
                <a:solidFill>
                  <a:srgbClr val="7EA8B4"/>
                </a:solidFill>
              </a:rPr>
              <a:t>Soft </a:t>
            </a:r>
            <a:r>
              <a:rPr lang="en-US" dirty="0">
                <a:solidFill>
                  <a:srgbClr val="7EA8B4"/>
                </a:solidFill>
              </a:rPr>
              <a:t>S</a:t>
            </a:r>
            <a:r>
              <a:rPr lang="en-US" dirty="0" smtClean="0">
                <a:solidFill>
                  <a:srgbClr val="7EA8B4"/>
                </a:solidFill>
              </a:rPr>
              <a:t>kills </a:t>
            </a:r>
            <a:r>
              <a:rPr lang="en-US" dirty="0" smtClean="0">
                <a:solidFill>
                  <a:srgbClr val="7EA8B4"/>
                </a:solidFill>
              </a:rPr>
              <a:t>so </a:t>
            </a:r>
            <a:r>
              <a:rPr lang="en-US" dirty="0" err="1" smtClean="0">
                <a:solidFill>
                  <a:srgbClr val="7EA8B4"/>
                </a:solidFill>
              </a:rPr>
              <a:t>wichtig</a:t>
            </a:r>
            <a:r>
              <a:rPr lang="en-US" dirty="0" smtClean="0">
                <a:solidFill>
                  <a:srgbClr val="7EA8B4"/>
                </a:solidFill>
              </a:rPr>
              <a:t> </a:t>
            </a:r>
            <a:r>
              <a:rPr lang="en-US" dirty="0" err="1" smtClean="0">
                <a:solidFill>
                  <a:srgbClr val="7EA8B4"/>
                </a:solidFill>
              </a:rPr>
              <a:t>erscheinen</a:t>
            </a:r>
            <a:r>
              <a:rPr lang="en-US" dirty="0" smtClean="0">
                <a:solidFill>
                  <a:srgbClr val="7EA8B4"/>
                </a:solidFill>
              </a:rPr>
              <a:t> </a:t>
            </a:r>
            <a:r>
              <a:rPr lang="en-US" dirty="0" err="1" smtClean="0">
                <a:solidFill>
                  <a:srgbClr val="7EA8B4"/>
                </a:solidFill>
              </a:rPr>
              <a:t>ist</a:t>
            </a:r>
            <a:r>
              <a:rPr lang="en-US" dirty="0" smtClean="0">
                <a:solidFill>
                  <a:srgbClr val="7EA8B4"/>
                </a:solidFill>
              </a:rPr>
              <a:t>, </a:t>
            </a:r>
            <a:r>
              <a:rPr lang="en-US" dirty="0" err="1" smtClean="0">
                <a:solidFill>
                  <a:srgbClr val="7EA8B4"/>
                </a:solidFill>
              </a:rPr>
              <a:t>dass</a:t>
            </a:r>
            <a:r>
              <a:rPr lang="en-US" dirty="0" smtClean="0">
                <a:solidFill>
                  <a:srgbClr val="7EA8B4"/>
                </a:solidFill>
              </a:rPr>
              <a:t> </a:t>
            </a:r>
            <a:r>
              <a:rPr lang="en-US" dirty="0" err="1" smtClean="0">
                <a:solidFill>
                  <a:srgbClr val="7EA8B4"/>
                </a:solidFill>
              </a:rPr>
              <a:t>sie</a:t>
            </a:r>
            <a:r>
              <a:rPr lang="en-US" dirty="0" smtClean="0">
                <a:solidFill>
                  <a:srgbClr val="7EA8B4"/>
                </a:solidFill>
              </a:rPr>
              <a:t> den </a:t>
            </a:r>
            <a:r>
              <a:rPr lang="en-US" dirty="0" err="1" smtClean="0">
                <a:solidFill>
                  <a:srgbClr val="7EA8B4"/>
                </a:solidFill>
              </a:rPr>
              <a:t>Aufbau</a:t>
            </a:r>
            <a:r>
              <a:rPr lang="en-US" dirty="0" smtClean="0">
                <a:solidFill>
                  <a:srgbClr val="7EA8B4"/>
                </a:solidFill>
              </a:rPr>
              <a:t> von </a:t>
            </a:r>
            <a:r>
              <a:rPr lang="en-US" dirty="0" err="1" smtClean="0">
                <a:solidFill>
                  <a:srgbClr val="7EA8B4"/>
                </a:solidFill>
              </a:rPr>
              <a:t>menschlichen</a:t>
            </a:r>
            <a:r>
              <a:rPr lang="en-US" dirty="0" smtClean="0">
                <a:solidFill>
                  <a:srgbClr val="7EA8B4"/>
                </a:solidFill>
              </a:rPr>
              <a:t> </a:t>
            </a:r>
            <a:r>
              <a:rPr lang="en-US" dirty="0" err="1" smtClean="0">
                <a:solidFill>
                  <a:srgbClr val="7EA8B4"/>
                </a:solidFill>
              </a:rPr>
              <a:t>Beziehungen</a:t>
            </a:r>
            <a:r>
              <a:rPr lang="en-US" dirty="0" smtClean="0">
                <a:solidFill>
                  <a:srgbClr val="7EA8B4"/>
                </a:solidFill>
              </a:rPr>
              <a:t> </a:t>
            </a:r>
            <a:r>
              <a:rPr lang="en-US" dirty="0" err="1" smtClean="0">
                <a:solidFill>
                  <a:srgbClr val="7EA8B4"/>
                </a:solidFill>
              </a:rPr>
              <a:t>unterstützen</a:t>
            </a:r>
            <a:r>
              <a:rPr lang="en-US" dirty="0" smtClean="0">
                <a:solidFill>
                  <a:srgbClr val="7EA8B4"/>
                </a:solidFill>
              </a:rPr>
              <a:t>, </a:t>
            </a:r>
            <a:r>
              <a:rPr lang="en-US" dirty="0" err="1" smtClean="0">
                <a:solidFill>
                  <a:srgbClr val="7EA8B4"/>
                </a:solidFill>
              </a:rPr>
              <a:t>z.B</a:t>
            </a:r>
            <a:r>
              <a:rPr lang="en-US" dirty="0" smtClean="0">
                <a:solidFill>
                  <a:srgbClr val="7EA8B4"/>
                </a:solidFill>
              </a:rPr>
              <a:t>. </a:t>
            </a:r>
            <a:r>
              <a:rPr lang="en-US" dirty="0" err="1" smtClean="0">
                <a:solidFill>
                  <a:srgbClr val="7EA8B4"/>
                </a:solidFill>
              </a:rPr>
              <a:t>mehr</a:t>
            </a:r>
            <a:r>
              <a:rPr lang="en-US" dirty="0" smtClean="0">
                <a:solidFill>
                  <a:srgbClr val="7EA8B4"/>
                </a:solidFill>
              </a:rPr>
              <a:t> </a:t>
            </a:r>
            <a:r>
              <a:rPr lang="en-US" dirty="0" err="1" smtClean="0">
                <a:solidFill>
                  <a:srgbClr val="7EA8B4"/>
                </a:solidFill>
              </a:rPr>
              <a:t>Sichtbarkeit</a:t>
            </a:r>
            <a:r>
              <a:rPr lang="en-US" dirty="0" smtClean="0">
                <a:solidFill>
                  <a:srgbClr val="7EA8B4"/>
                </a:solidFill>
              </a:rPr>
              <a:t> </a:t>
            </a:r>
            <a:r>
              <a:rPr lang="en-US" dirty="0" err="1" smtClean="0">
                <a:solidFill>
                  <a:srgbClr val="7EA8B4"/>
                </a:solidFill>
              </a:rPr>
              <a:t>zu</a:t>
            </a:r>
            <a:r>
              <a:rPr lang="en-US" dirty="0" smtClean="0">
                <a:solidFill>
                  <a:srgbClr val="7EA8B4"/>
                </a:solidFill>
              </a:rPr>
              <a:t> </a:t>
            </a:r>
            <a:r>
              <a:rPr lang="en-US" dirty="0" err="1" smtClean="0">
                <a:solidFill>
                  <a:srgbClr val="7EA8B4"/>
                </a:solidFill>
              </a:rPr>
              <a:t>gewinnen</a:t>
            </a:r>
            <a:r>
              <a:rPr lang="en-US" dirty="0">
                <a:solidFill>
                  <a:srgbClr val="7EA8B4"/>
                </a:solidFill>
              </a:rPr>
              <a:t> </a:t>
            </a:r>
            <a:r>
              <a:rPr lang="en-US" dirty="0" err="1" smtClean="0">
                <a:solidFill>
                  <a:srgbClr val="7EA8B4"/>
                </a:solidFill>
              </a:rPr>
              <a:t>oder</a:t>
            </a:r>
            <a:r>
              <a:rPr lang="en-US" dirty="0" smtClean="0">
                <a:solidFill>
                  <a:srgbClr val="7EA8B4"/>
                </a:solidFill>
              </a:rPr>
              <a:t> </a:t>
            </a:r>
            <a:r>
              <a:rPr lang="en-US" dirty="0" err="1" smtClean="0">
                <a:solidFill>
                  <a:srgbClr val="7EA8B4"/>
                </a:solidFill>
              </a:rPr>
              <a:t>größere</a:t>
            </a:r>
            <a:r>
              <a:rPr lang="en-US" dirty="0" smtClean="0">
                <a:solidFill>
                  <a:srgbClr val="7EA8B4"/>
                </a:solidFill>
              </a:rPr>
              <a:t> </a:t>
            </a:r>
            <a:r>
              <a:rPr lang="en-US" dirty="0" err="1" smtClean="0">
                <a:solidFill>
                  <a:srgbClr val="7EA8B4"/>
                </a:solidFill>
              </a:rPr>
              <a:t>Chancen</a:t>
            </a:r>
            <a:r>
              <a:rPr lang="en-US" dirty="0" smtClean="0">
                <a:solidFill>
                  <a:srgbClr val="7EA8B4"/>
                </a:solidFill>
              </a:rPr>
              <a:t> für den </a:t>
            </a:r>
            <a:r>
              <a:rPr lang="en-US" dirty="0" err="1" smtClean="0">
                <a:solidFill>
                  <a:srgbClr val="7EA8B4"/>
                </a:solidFill>
              </a:rPr>
              <a:t>persönlichen</a:t>
            </a:r>
            <a:r>
              <a:rPr lang="en-US" dirty="0" smtClean="0">
                <a:solidFill>
                  <a:srgbClr val="7EA8B4"/>
                </a:solidFill>
              </a:rPr>
              <a:t> </a:t>
            </a:r>
            <a:r>
              <a:rPr lang="en-US" dirty="0" err="1" smtClean="0">
                <a:solidFill>
                  <a:srgbClr val="7EA8B4"/>
                </a:solidFill>
              </a:rPr>
              <a:t>oder</a:t>
            </a:r>
            <a:r>
              <a:rPr lang="en-US" dirty="0" smtClean="0">
                <a:solidFill>
                  <a:srgbClr val="7EA8B4"/>
                </a:solidFill>
              </a:rPr>
              <a:t> </a:t>
            </a:r>
            <a:r>
              <a:rPr lang="en-US" dirty="0" err="1" smtClean="0">
                <a:solidFill>
                  <a:srgbClr val="7EA8B4"/>
                </a:solidFill>
              </a:rPr>
              <a:t>beruflichen</a:t>
            </a:r>
            <a:r>
              <a:rPr lang="en-US" dirty="0" smtClean="0">
                <a:solidFill>
                  <a:srgbClr val="7EA8B4"/>
                </a:solidFill>
              </a:rPr>
              <a:t> </a:t>
            </a:r>
            <a:r>
              <a:rPr lang="en-US" dirty="0" err="1" smtClean="0">
                <a:solidFill>
                  <a:srgbClr val="7EA8B4"/>
                </a:solidFill>
              </a:rPr>
              <a:t>Aufstieg</a:t>
            </a:r>
            <a:r>
              <a:rPr lang="en-US" dirty="0" smtClean="0">
                <a:solidFill>
                  <a:srgbClr val="7EA8B4"/>
                </a:solidFill>
              </a:rPr>
              <a:t> </a:t>
            </a:r>
            <a:r>
              <a:rPr lang="en-US" dirty="0" err="1" smtClean="0">
                <a:solidFill>
                  <a:srgbClr val="7EA8B4"/>
                </a:solidFill>
              </a:rPr>
              <a:t>zu</a:t>
            </a:r>
            <a:r>
              <a:rPr lang="en-US" dirty="0" smtClean="0">
                <a:solidFill>
                  <a:srgbClr val="7EA8B4"/>
                </a:solidFill>
              </a:rPr>
              <a:t> </a:t>
            </a:r>
            <a:r>
              <a:rPr lang="en-US" dirty="0" err="1" smtClean="0">
                <a:solidFill>
                  <a:srgbClr val="7EA8B4"/>
                </a:solidFill>
              </a:rPr>
              <a:t>schaffen</a:t>
            </a:r>
            <a:r>
              <a:rPr lang="en-US" dirty="0" smtClean="0">
                <a:solidFill>
                  <a:srgbClr val="7EA8B4"/>
                </a:solidFill>
              </a:rPr>
              <a:t>.</a:t>
            </a:r>
            <a:endParaRPr lang="el-GR" sz="2000" dirty="0"/>
          </a:p>
          <a:p>
            <a:endParaRPr lang="en-GB" dirty="0"/>
          </a:p>
          <a:p>
            <a:endParaRPr lang="en-GB" dirty="0"/>
          </a:p>
          <a:p>
            <a:endParaRPr lang="en-GB" dirty="0"/>
          </a:p>
          <a:p>
            <a:endParaRPr lang="en-GB" dirty="0"/>
          </a:p>
        </p:txBody>
      </p:sp>
      <p:pic>
        <p:nvPicPr>
          <p:cNvPr id="7"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pic>
        <p:nvPicPr>
          <p:cNvPr id="40965" name="Picture 5" descr="ÎÏÎ¿ÏÎ­Î»ÎµÏÎ¼Î± ÎµÎ¹ÎºÏÎ½Î±Ï Î³Î¹Î± corporate world"/>
          <p:cNvPicPr>
            <a:picLocks noChangeAspect="1" noChangeArrowheads="1"/>
          </p:cNvPicPr>
          <p:nvPr/>
        </p:nvPicPr>
        <p:blipFill>
          <a:blip r:embed="rId5"/>
          <a:srcRect/>
          <a:stretch>
            <a:fillRect/>
          </a:stretch>
        </p:blipFill>
        <p:spPr bwMode="auto">
          <a:xfrm>
            <a:off x="5487977" y="1557543"/>
            <a:ext cx="6142957" cy="4248000"/>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3</a:t>
            </a:fld>
            <a:endParaRPr lang="en-US" dirty="0"/>
          </a:p>
        </p:txBody>
      </p:sp>
    </p:spTree>
    <p:custDataLst>
      <p:tags r:id="rId1"/>
    </p:custDataLst>
    <p:extLst>
      <p:ext uri="{BB962C8B-B14F-4D97-AF65-F5344CB8AC3E}">
        <p14:creationId xmlns:p14="http://schemas.microsoft.com/office/powerpoint/2010/main" val="372489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WAS SIND soft skills?</a:t>
            </a:r>
            <a:endParaRPr lang="en-GB" dirty="0"/>
          </a:p>
        </p:txBody>
      </p:sp>
      <p:sp>
        <p:nvSpPr>
          <p:cNvPr id="12" name="TextBox 11"/>
          <p:cNvSpPr txBox="1"/>
          <p:nvPr/>
        </p:nvSpPr>
        <p:spPr>
          <a:xfrm>
            <a:off x="1197734" y="2060620"/>
            <a:ext cx="4567446" cy="3693319"/>
          </a:xfrm>
          <a:prstGeom prst="rect">
            <a:avLst/>
          </a:prstGeom>
          <a:noFill/>
        </p:spPr>
        <p:txBody>
          <a:bodyPr wrap="square" rtlCol="0">
            <a:spAutoFit/>
          </a:bodyPr>
          <a:lstStyle/>
          <a:p>
            <a:pPr algn="just"/>
            <a:r>
              <a:rPr lang="en-US" dirty="0" smtClean="0"/>
              <a:t>Das </a:t>
            </a:r>
            <a:r>
              <a:rPr lang="en-US" dirty="0" err="1" smtClean="0"/>
              <a:t>Wort</a:t>
            </a:r>
            <a:r>
              <a:rPr lang="en-US" dirty="0" smtClean="0"/>
              <a:t> </a:t>
            </a:r>
            <a:r>
              <a:rPr lang="en-US" dirty="0" err="1" smtClean="0"/>
              <a:t>beschreibt</a:t>
            </a:r>
            <a:r>
              <a:rPr lang="en-US" dirty="0" smtClean="0"/>
              <a:t> </a:t>
            </a:r>
            <a:r>
              <a:rPr lang="en-US" dirty="0" err="1" smtClean="0"/>
              <a:t>persönliche</a:t>
            </a:r>
            <a:r>
              <a:rPr lang="en-US" dirty="0" smtClean="0"/>
              <a:t> </a:t>
            </a:r>
            <a:r>
              <a:rPr lang="en-US" dirty="0" err="1" smtClean="0"/>
              <a:t>Eigenschaften</a:t>
            </a:r>
            <a:r>
              <a:rPr lang="en-US" dirty="0" smtClean="0"/>
              <a:t>, </a:t>
            </a:r>
            <a:r>
              <a:rPr lang="en-US" dirty="0" err="1" smtClean="0"/>
              <a:t>welche</a:t>
            </a:r>
            <a:r>
              <a:rPr lang="en-US" dirty="0" smtClean="0"/>
              <a:t> auf </a:t>
            </a:r>
            <a:r>
              <a:rPr lang="en-US" dirty="0" err="1" smtClean="0"/>
              <a:t>ein</a:t>
            </a:r>
            <a:r>
              <a:rPr lang="en-US" dirty="0" smtClean="0"/>
              <a:t> </a:t>
            </a:r>
            <a:r>
              <a:rPr lang="en-US" b="1" dirty="0" err="1" smtClean="0"/>
              <a:t>hohes</a:t>
            </a:r>
            <a:r>
              <a:rPr lang="en-US" b="1" dirty="0" smtClean="0"/>
              <a:t> </a:t>
            </a:r>
            <a:r>
              <a:rPr lang="en-US" b="1" dirty="0" err="1" smtClean="0"/>
              <a:t>Ausmaß</a:t>
            </a:r>
            <a:r>
              <a:rPr lang="en-US" b="1" dirty="0" smtClean="0"/>
              <a:t> an </a:t>
            </a:r>
            <a:r>
              <a:rPr lang="en-US" b="1" dirty="0" err="1" smtClean="0"/>
              <a:t>emotionaler</a:t>
            </a:r>
            <a:r>
              <a:rPr lang="en-US" b="1" dirty="0" smtClean="0"/>
              <a:t> </a:t>
            </a:r>
            <a:r>
              <a:rPr lang="en-US" b="1" dirty="0" err="1" smtClean="0"/>
              <a:t>Intelligenz</a:t>
            </a:r>
            <a:r>
              <a:rPr lang="en-US" b="1" dirty="0" smtClean="0"/>
              <a:t> </a:t>
            </a:r>
            <a:r>
              <a:rPr lang="en-US" dirty="0" err="1" smtClean="0"/>
              <a:t>hinweisen</a:t>
            </a:r>
            <a:r>
              <a:rPr lang="en-US" dirty="0" smtClean="0"/>
              <a:t>. </a:t>
            </a:r>
            <a:r>
              <a:rPr lang="en-US" dirty="0"/>
              <a:t> </a:t>
            </a:r>
            <a:endParaRPr lang="en-US" dirty="0" smtClean="0"/>
          </a:p>
          <a:p>
            <a:pPr algn="just"/>
            <a:endParaRPr lang="el-GR" dirty="0"/>
          </a:p>
          <a:p>
            <a:pPr algn="just"/>
            <a:r>
              <a:rPr lang="en-US" dirty="0" err="1" smtClean="0"/>
              <a:t>Daher</a:t>
            </a:r>
            <a:r>
              <a:rPr lang="en-US" dirty="0" smtClean="0"/>
              <a:t> </a:t>
            </a:r>
            <a:r>
              <a:rPr lang="en-US" dirty="0" err="1" smtClean="0"/>
              <a:t>können</a:t>
            </a:r>
            <a:r>
              <a:rPr lang="en-US" dirty="0" smtClean="0"/>
              <a:t> Soft </a:t>
            </a:r>
            <a:r>
              <a:rPr lang="en-US" dirty="0" smtClean="0"/>
              <a:t>Skills </a:t>
            </a:r>
            <a:r>
              <a:rPr lang="en-US" dirty="0" smtClean="0"/>
              <a:t>in </a:t>
            </a:r>
            <a:r>
              <a:rPr lang="en-US" dirty="0" err="1" smtClean="0"/>
              <a:t>folgende</a:t>
            </a:r>
            <a:r>
              <a:rPr lang="en-US" dirty="0" smtClean="0"/>
              <a:t> </a:t>
            </a:r>
            <a:r>
              <a:rPr lang="en-US" dirty="0" err="1" smtClean="0"/>
              <a:t>Gruppen</a:t>
            </a:r>
            <a:r>
              <a:rPr lang="en-US" dirty="0" smtClean="0"/>
              <a:t> </a:t>
            </a:r>
            <a:r>
              <a:rPr lang="en-US" dirty="0" err="1" smtClean="0"/>
              <a:t>eingeteilt</a:t>
            </a:r>
            <a:r>
              <a:rPr lang="en-US" dirty="0" smtClean="0"/>
              <a:t> </a:t>
            </a:r>
            <a:r>
              <a:rPr lang="en-US" dirty="0" err="1" smtClean="0"/>
              <a:t>werden</a:t>
            </a:r>
            <a:r>
              <a:rPr lang="en-US" dirty="0" smtClean="0"/>
              <a:t>:</a:t>
            </a:r>
            <a:endParaRPr lang="el-GR" dirty="0"/>
          </a:p>
          <a:p>
            <a:pPr marL="457200" lvl="0" indent="-457200" algn="just">
              <a:buClr>
                <a:schemeClr val="accent2"/>
              </a:buClr>
              <a:buFont typeface="Arial" pitchFamily="34" charset="0"/>
              <a:buChar char="•"/>
            </a:pPr>
            <a:r>
              <a:rPr lang="en-US" b="1" dirty="0" err="1" smtClean="0">
                <a:solidFill>
                  <a:schemeClr val="accent2"/>
                </a:solidFill>
              </a:rPr>
              <a:t>sozial</a:t>
            </a:r>
            <a:r>
              <a:rPr lang="en-US" b="1" dirty="0" smtClean="0"/>
              <a:t> </a:t>
            </a:r>
            <a:r>
              <a:rPr lang="en-US" dirty="0" smtClean="0"/>
              <a:t>(</a:t>
            </a:r>
            <a:r>
              <a:rPr lang="en-US" dirty="0" err="1" smtClean="0"/>
              <a:t>kommunikationsbasiert</a:t>
            </a:r>
            <a:r>
              <a:rPr lang="en-US" dirty="0" smtClean="0"/>
              <a:t>)</a:t>
            </a:r>
            <a:endParaRPr lang="el-GR" dirty="0"/>
          </a:p>
          <a:p>
            <a:pPr marL="457200" lvl="0" indent="-457200">
              <a:buClr>
                <a:schemeClr val="accent2"/>
              </a:buClr>
              <a:buFont typeface="Arial" pitchFamily="34" charset="0"/>
              <a:buChar char="•"/>
            </a:pPr>
            <a:r>
              <a:rPr lang="en-US" b="1" dirty="0" err="1">
                <a:solidFill>
                  <a:schemeClr val="accent2"/>
                </a:solidFill>
              </a:rPr>
              <a:t>o</a:t>
            </a:r>
            <a:r>
              <a:rPr lang="en-US" b="1" dirty="0" err="1" smtClean="0">
                <a:solidFill>
                  <a:schemeClr val="accent2"/>
                </a:solidFill>
              </a:rPr>
              <a:t>rganisatorisch</a:t>
            </a:r>
            <a:r>
              <a:rPr lang="en-US" b="1" dirty="0" smtClean="0"/>
              <a:t> </a:t>
            </a:r>
            <a:r>
              <a:rPr lang="en-US" dirty="0" smtClean="0"/>
              <a:t>(</a:t>
            </a:r>
            <a:r>
              <a:rPr lang="en-US" dirty="0" err="1" smtClean="0"/>
              <a:t>Strategie</a:t>
            </a:r>
            <a:r>
              <a:rPr lang="en-US" dirty="0" smtClean="0"/>
              <a:t>, </a:t>
            </a:r>
            <a:r>
              <a:rPr lang="en-US" dirty="0" smtClean="0"/>
              <a:t>Innovations-</a:t>
            </a:r>
            <a:r>
              <a:rPr lang="en-US" dirty="0" err="1" smtClean="0"/>
              <a:t>vermögen</a:t>
            </a:r>
            <a:r>
              <a:rPr lang="en-US" dirty="0" smtClean="0"/>
              <a:t>)</a:t>
            </a:r>
            <a:endParaRPr lang="el-GR" dirty="0"/>
          </a:p>
          <a:p>
            <a:pPr marL="457200" lvl="0" indent="-457200" algn="just">
              <a:buClr>
                <a:schemeClr val="accent2"/>
              </a:buClr>
              <a:buFont typeface="Arial" pitchFamily="34" charset="0"/>
              <a:buChar char="•"/>
            </a:pPr>
            <a:r>
              <a:rPr lang="en-US" b="1" dirty="0" err="1" smtClean="0">
                <a:solidFill>
                  <a:schemeClr val="accent2"/>
                </a:solidFill>
              </a:rPr>
              <a:t>technisch</a:t>
            </a:r>
            <a:r>
              <a:rPr lang="en-US" b="1" dirty="0" smtClean="0">
                <a:solidFill>
                  <a:schemeClr val="accent2"/>
                </a:solidFill>
              </a:rPr>
              <a:t> </a:t>
            </a:r>
            <a:r>
              <a:rPr lang="en-US" dirty="0" smtClean="0"/>
              <a:t>(</a:t>
            </a:r>
            <a:r>
              <a:rPr lang="en-US" dirty="0" err="1" smtClean="0"/>
              <a:t>spezifische</a:t>
            </a:r>
            <a:r>
              <a:rPr lang="en-US" dirty="0" smtClean="0"/>
              <a:t> </a:t>
            </a:r>
            <a:r>
              <a:rPr lang="en-US" dirty="0" err="1" smtClean="0"/>
              <a:t>Fähigkeiten</a:t>
            </a:r>
            <a:r>
              <a:rPr lang="en-US" dirty="0" smtClean="0"/>
              <a:t> für </a:t>
            </a:r>
            <a:r>
              <a:rPr lang="en-US" dirty="0" err="1" smtClean="0"/>
              <a:t>verschiedene</a:t>
            </a:r>
            <a:r>
              <a:rPr lang="en-US" dirty="0" smtClean="0"/>
              <a:t> </a:t>
            </a:r>
            <a:r>
              <a:rPr lang="en-US" dirty="0" err="1" smtClean="0"/>
              <a:t>Teilbereiche</a:t>
            </a:r>
            <a:r>
              <a:rPr lang="en-US" dirty="0" smtClean="0"/>
              <a:t>)</a:t>
            </a:r>
            <a:endParaRPr lang="el-GR" dirty="0"/>
          </a:p>
          <a:p>
            <a:pPr marL="457200" lvl="0" indent="-457200" algn="just">
              <a:buClr>
                <a:schemeClr val="accent2"/>
              </a:buClr>
              <a:buFont typeface="Arial" pitchFamily="34" charset="0"/>
              <a:buChar char="•"/>
            </a:pPr>
            <a:r>
              <a:rPr lang="en-US" b="1" dirty="0" err="1" smtClean="0">
                <a:solidFill>
                  <a:schemeClr val="accent2"/>
                </a:solidFill>
              </a:rPr>
              <a:t>kreativ</a:t>
            </a:r>
            <a:r>
              <a:rPr lang="en-US" b="1" dirty="0" smtClean="0">
                <a:solidFill>
                  <a:schemeClr val="accent2"/>
                </a:solidFill>
              </a:rPr>
              <a:t>/</a:t>
            </a:r>
            <a:r>
              <a:rPr lang="en-US" b="1" dirty="0" err="1" smtClean="0">
                <a:solidFill>
                  <a:schemeClr val="accent2"/>
                </a:solidFill>
              </a:rPr>
              <a:t>künstlerisch</a:t>
            </a:r>
            <a:r>
              <a:rPr lang="en-US" b="1" dirty="0" smtClean="0"/>
              <a:t> </a:t>
            </a:r>
            <a:r>
              <a:rPr lang="en-US" dirty="0" smtClean="0"/>
              <a:t>(</a:t>
            </a:r>
            <a:r>
              <a:rPr lang="en-US" dirty="0" err="1" smtClean="0"/>
              <a:t>spezielle</a:t>
            </a:r>
            <a:r>
              <a:rPr lang="en-US" dirty="0" smtClean="0"/>
              <a:t> </a:t>
            </a:r>
            <a:r>
              <a:rPr lang="en-US" dirty="0" err="1" smtClean="0"/>
              <a:t>Talente</a:t>
            </a:r>
            <a:r>
              <a:rPr lang="en-US" dirty="0" smtClean="0"/>
              <a:t> für </a:t>
            </a:r>
            <a:r>
              <a:rPr lang="en-US" dirty="0" err="1" smtClean="0"/>
              <a:t>verschiedene</a:t>
            </a:r>
            <a:r>
              <a:rPr lang="en-US" dirty="0" smtClean="0"/>
              <a:t> </a:t>
            </a:r>
            <a:r>
              <a:rPr lang="en-US" dirty="0" err="1" smtClean="0"/>
              <a:t>Teilbereiche</a:t>
            </a:r>
            <a:r>
              <a:rPr lang="en-US" dirty="0" smtClean="0"/>
              <a:t>).</a:t>
            </a:r>
            <a:endParaRPr lang="el-GR" dirty="0"/>
          </a:p>
        </p:txBody>
      </p:sp>
      <p:pic>
        <p:nvPicPr>
          <p:cNvPr id="34820" name="Picture 4" descr="ÎÏÎ¿ÏÎ­Î»ÎµÏÎ¼Î± ÎµÎ¹ÎºÏÎ½Î±Ï Î³Î¹Î± work place"/>
          <p:cNvPicPr>
            <a:picLocks noChangeAspect="1" noChangeArrowheads="1"/>
          </p:cNvPicPr>
          <p:nvPr/>
        </p:nvPicPr>
        <p:blipFill>
          <a:blip r:embed="rId4"/>
          <a:srcRect/>
          <a:stretch>
            <a:fillRect/>
          </a:stretch>
        </p:blipFill>
        <p:spPr bwMode="auto">
          <a:xfrm>
            <a:off x="5892726" y="2167942"/>
            <a:ext cx="5397302" cy="3600000"/>
          </a:xfrm>
          <a:prstGeom prst="rect">
            <a:avLst/>
          </a:prstGeom>
          <a:noFill/>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4</a:t>
            </a:fld>
            <a:endParaRPr lang="en-US" dirty="0"/>
          </a:p>
        </p:txBody>
      </p:sp>
    </p:spTree>
    <p:custDataLst>
      <p:tags r:id="rId1"/>
    </p:custDataLst>
    <p:extLst>
      <p:ext uri="{BB962C8B-B14F-4D97-AF65-F5344CB8AC3E}">
        <p14:creationId xmlns:p14="http://schemas.microsoft.com/office/powerpoint/2010/main" val="104123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download.jpg"/>
          <p:cNvPicPr>
            <a:picLocks noChangeAspect="1"/>
          </p:cNvPicPr>
          <p:nvPr/>
        </p:nvPicPr>
        <p:blipFill>
          <a:blip r:embed="rId3"/>
          <a:stretch>
            <a:fillRect/>
          </a:stretch>
        </p:blipFill>
        <p:spPr>
          <a:xfrm>
            <a:off x="4915099" y="3516624"/>
            <a:ext cx="2619375" cy="1743075"/>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r>
              <a:rPr lang="en-US" sz="4800" b="1" dirty="0" smtClean="0"/>
              <a:t>WAS SIND SOFT SKILLS IM TÄGLICHEN LEBEN?</a:t>
            </a:r>
            <a:endParaRPr lang="el-GR" sz="4800" dirty="0"/>
          </a:p>
        </p:txBody>
      </p:sp>
      <p:pic>
        <p:nvPicPr>
          <p:cNvPr id="32772" name="Picture 4" descr="Î£ÏÎµÏÎ¹ÎºÎ® ÎµÎ¹ÎºÏÎ½Î±"/>
          <p:cNvPicPr>
            <a:picLocks noChangeAspect="1" noChangeArrowheads="1"/>
          </p:cNvPicPr>
          <p:nvPr/>
        </p:nvPicPr>
        <p:blipFill>
          <a:blip r:embed="rId4"/>
          <a:srcRect/>
          <a:stretch>
            <a:fillRect/>
          </a:stretch>
        </p:blipFill>
        <p:spPr bwMode="auto">
          <a:xfrm>
            <a:off x="7608200" y="1748469"/>
            <a:ext cx="2270270" cy="1512000"/>
          </a:xfrm>
          <a:prstGeom prst="rect">
            <a:avLst/>
          </a:prstGeom>
          <a:noFill/>
        </p:spPr>
      </p:pic>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 name="Picture 2" descr="Î£ÏÎµÏÎ¹ÎºÎ® ÎµÎ¹ÎºÏÎ½Î±"/>
          <p:cNvPicPr>
            <a:picLocks noChangeAspect="1" noChangeArrowheads="1"/>
          </p:cNvPicPr>
          <p:nvPr/>
        </p:nvPicPr>
        <p:blipFill>
          <a:blip r:embed="rId5"/>
          <a:srcRect/>
          <a:stretch>
            <a:fillRect/>
          </a:stretch>
        </p:blipFill>
        <p:spPr bwMode="auto">
          <a:xfrm rot="20989390">
            <a:off x="5603478" y="1925014"/>
            <a:ext cx="2320861" cy="1548000"/>
          </a:xfrm>
          <a:prstGeom prst="rect">
            <a:avLst/>
          </a:prstGeom>
          <a:noFill/>
        </p:spPr>
      </p:pic>
      <p:pic>
        <p:nvPicPr>
          <p:cNvPr id="25" name="Picture 24" descr="images.png"/>
          <p:cNvPicPr>
            <a:picLocks noChangeAspect="1"/>
          </p:cNvPicPr>
          <p:nvPr/>
        </p:nvPicPr>
        <p:blipFill>
          <a:blip r:embed="rId6"/>
          <a:stretch>
            <a:fillRect/>
          </a:stretch>
        </p:blipFill>
        <p:spPr>
          <a:xfrm rot="1405605">
            <a:off x="9787549" y="2384428"/>
            <a:ext cx="2186858" cy="1548000"/>
          </a:xfrm>
          <a:prstGeom prst="rect">
            <a:avLst/>
          </a:prstGeom>
        </p:spPr>
      </p:pic>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668134" y="1625692"/>
            <a:ext cx="4822666" cy="4801314"/>
          </a:xfrm>
          <a:prstGeom prst="rect">
            <a:avLst/>
          </a:prstGeom>
        </p:spPr>
        <p:txBody>
          <a:bodyPr wrap="square">
            <a:spAutoFit/>
          </a:bodyPr>
          <a:lstStyle/>
          <a:p>
            <a:r>
              <a:rPr lang="en-US" sz="2000" dirty="0"/>
              <a:t> </a:t>
            </a:r>
            <a:endParaRPr lang="el-GR" sz="2000" dirty="0"/>
          </a:p>
          <a:p>
            <a:r>
              <a:rPr lang="en-US" dirty="0" err="1" smtClean="0">
                <a:solidFill>
                  <a:schemeClr val="accent2"/>
                </a:solidFill>
              </a:rPr>
              <a:t>Liste</a:t>
            </a:r>
            <a:r>
              <a:rPr lang="en-US" dirty="0" smtClean="0">
                <a:solidFill>
                  <a:schemeClr val="accent2"/>
                </a:solidFill>
              </a:rPr>
              <a:t> an Soft </a:t>
            </a:r>
            <a:r>
              <a:rPr lang="en-US" dirty="0">
                <a:solidFill>
                  <a:schemeClr val="accent2"/>
                </a:solidFill>
              </a:rPr>
              <a:t>S</a:t>
            </a:r>
            <a:r>
              <a:rPr lang="en-US" dirty="0" smtClean="0">
                <a:solidFill>
                  <a:schemeClr val="accent2"/>
                </a:solidFill>
              </a:rPr>
              <a:t>kills</a:t>
            </a:r>
            <a:r>
              <a:rPr lang="en-US" dirty="0">
                <a:solidFill>
                  <a:schemeClr val="accent2"/>
                </a:solidFill>
              </a:rPr>
              <a:t>: </a:t>
            </a:r>
            <a:endParaRPr lang="en-US" dirty="0" smtClean="0">
              <a:solidFill>
                <a:schemeClr val="accent2"/>
              </a:solidFill>
            </a:endParaRPr>
          </a:p>
          <a:p>
            <a:endParaRPr lang="en-US" dirty="0">
              <a:solidFill>
                <a:schemeClr val="accent2"/>
              </a:solidFill>
            </a:endParaRPr>
          </a:p>
          <a:p>
            <a:pPr lvl="0" algn="just">
              <a:buClr>
                <a:schemeClr val="accent2"/>
              </a:buClr>
              <a:buFont typeface="Arial" pitchFamily="34" charset="0"/>
              <a:buChar char="•"/>
            </a:pPr>
            <a:r>
              <a:rPr lang="en-US" b="1" dirty="0"/>
              <a:t>  </a:t>
            </a:r>
            <a:r>
              <a:rPr lang="en-US" b="1" dirty="0" err="1" smtClean="0">
                <a:solidFill>
                  <a:schemeClr val="accent2"/>
                </a:solidFill>
              </a:rPr>
              <a:t>Verbale</a:t>
            </a:r>
            <a:r>
              <a:rPr lang="en-US" b="1" dirty="0" smtClean="0">
                <a:solidFill>
                  <a:schemeClr val="accent2"/>
                </a:solidFill>
              </a:rPr>
              <a:t> Kommunikation</a:t>
            </a:r>
            <a:r>
              <a:rPr lang="en-US" dirty="0" smtClean="0">
                <a:solidFill>
                  <a:schemeClr val="accent2"/>
                </a:solidFill>
              </a:rPr>
              <a:t>: </a:t>
            </a:r>
            <a:r>
              <a:rPr lang="de-AT" dirty="0" smtClean="0"/>
              <a:t>was wir sagen und wie wir es sagen.</a:t>
            </a:r>
            <a:endParaRPr lang="el-GR" dirty="0"/>
          </a:p>
          <a:p>
            <a:pPr lvl="0" algn="just">
              <a:buClr>
                <a:schemeClr val="accent2"/>
              </a:buClr>
              <a:buFont typeface="Arial" pitchFamily="34" charset="0"/>
              <a:buChar char="•"/>
            </a:pPr>
            <a:r>
              <a:rPr lang="en-US" b="1" dirty="0"/>
              <a:t>  </a:t>
            </a:r>
            <a:r>
              <a:rPr lang="en-US" b="1" dirty="0" smtClean="0">
                <a:solidFill>
                  <a:schemeClr val="accent2"/>
                </a:solidFill>
              </a:rPr>
              <a:t>Non-</a:t>
            </a:r>
            <a:r>
              <a:rPr lang="en-US" b="1" dirty="0" err="1" smtClean="0">
                <a:solidFill>
                  <a:schemeClr val="accent2"/>
                </a:solidFill>
              </a:rPr>
              <a:t>verbale</a:t>
            </a:r>
            <a:r>
              <a:rPr lang="en-US" b="1" dirty="0" smtClean="0">
                <a:solidFill>
                  <a:schemeClr val="accent2"/>
                </a:solidFill>
              </a:rPr>
              <a:t> Kommunikation</a:t>
            </a:r>
            <a:r>
              <a:rPr lang="en-US" dirty="0" smtClean="0">
                <a:solidFill>
                  <a:schemeClr val="accent2"/>
                </a:solidFill>
              </a:rPr>
              <a:t>: </a:t>
            </a:r>
            <a:r>
              <a:rPr lang="de-AT" dirty="0" smtClean="0"/>
              <a:t>was wir, ohne Wörter zu benutzen, anderen Leuten kommunizieren</a:t>
            </a:r>
            <a:endParaRPr lang="el-GR" dirty="0"/>
          </a:p>
          <a:p>
            <a:pPr lvl="0" algn="just">
              <a:buClr>
                <a:schemeClr val="accent2"/>
              </a:buClr>
              <a:buFont typeface="Arial" pitchFamily="34" charset="0"/>
              <a:buChar char="•"/>
            </a:pPr>
            <a:r>
              <a:rPr lang="en-US" b="1" dirty="0"/>
              <a:t>  </a:t>
            </a:r>
            <a:r>
              <a:rPr lang="en-US" b="1" dirty="0" err="1" smtClean="0">
                <a:solidFill>
                  <a:schemeClr val="accent2"/>
                </a:solidFill>
              </a:rPr>
              <a:t>Zuhör-Fähighkeiten</a:t>
            </a:r>
            <a:r>
              <a:rPr lang="en-US" dirty="0" smtClean="0">
                <a:solidFill>
                  <a:schemeClr val="accent2"/>
                </a:solidFill>
              </a:rPr>
              <a:t>: </a:t>
            </a:r>
            <a:r>
              <a:rPr lang="en-US" dirty="0" smtClean="0"/>
              <a:t>wie </a:t>
            </a:r>
            <a:r>
              <a:rPr lang="en-US" dirty="0" err="1" smtClean="0"/>
              <a:t>wir</a:t>
            </a:r>
            <a:r>
              <a:rPr lang="en-US" dirty="0" smtClean="0"/>
              <a:t> die </a:t>
            </a:r>
            <a:r>
              <a:rPr lang="en-US" dirty="0" err="1" smtClean="0"/>
              <a:t>verbale</a:t>
            </a:r>
            <a:r>
              <a:rPr lang="en-US" dirty="0" smtClean="0"/>
              <a:t> und non-</a:t>
            </a:r>
            <a:r>
              <a:rPr lang="en-US" dirty="0" err="1" smtClean="0"/>
              <a:t>verbale</a:t>
            </a:r>
            <a:r>
              <a:rPr lang="en-US" dirty="0" smtClean="0"/>
              <a:t> Kommunikation und </a:t>
            </a:r>
            <a:r>
              <a:rPr lang="en-US" dirty="0" err="1" smtClean="0"/>
              <a:t>Nachrichten</a:t>
            </a:r>
            <a:r>
              <a:rPr lang="en-US" dirty="0" smtClean="0"/>
              <a:t> von </a:t>
            </a:r>
            <a:r>
              <a:rPr lang="en-US" dirty="0" err="1" smtClean="0"/>
              <a:t>anderen</a:t>
            </a:r>
            <a:r>
              <a:rPr lang="en-US" dirty="0" smtClean="0"/>
              <a:t> </a:t>
            </a:r>
            <a:r>
              <a:rPr lang="en-US" dirty="0" err="1" smtClean="0"/>
              <a:t>Personen</a:t>
            </a:r>
            <a:r>
              <a:rPr lang="en-US" dirty="0" smtClean="0"/>
              <a:t> </a:t>
            </a:r>
            <a:r>
              <a:rPr lang="en-US" dirty="0" err="1" smtClean="0"/>
              <a:t>interpretieren</a:t>
            </a:r>
            <a:r>
              <a:rPr lang="en-US" dirty="0" smtClean="0"/>
              <a:t> </a:t>
            </a:r>
            <a:endParaRPr lang="en-US" dirty="0"/>
          </a:p>
          <a:p>
            <a:pPr lvl="0" algn="just">
              <a:buClr>
                <a:schemeClr val="accent2"/>
              </a:buClr>
              <a:buFont typeface="Arial" pitchFamily="34" charset="0"/>
              <a:buChar char="•"/>
            </a:pPr>
            <a:r>
              <a:rPr lang="en-US" b="1" dirty="0">
                <a:solidFill>
                  <a:schemeClr val="accent2"/>
                </a:solidFill>
              </a:rPr>
              <a:t>  </a:t>
            </a:r>
            <a:r>
              <a:rPr lang="en-US" b="1" dirty="0" err="1" smtClean="0">
                <a:solidFill>
                  <a:schemeClr val="accent2"/>
                </a:solidFill>
              </a:rPr>
              <a:t>Verhandlung</a:t>
            </a:r>
            <a:r>
              <a:rPr lang="en-US" dirty="0" smtClean="0">
                <a:solidFill>
                  <a:schemeClr val="accent2"/>
                </a:solidFill>
              </a:rPr>
              <a:t>: </a:t>
            </a:r>
            <a:r>
              <a:rPr lang="en-US" dirty="0"/>
              <a:t>die </a:t>
            </a:r>
            <a:r>
              <a:rPr lang="en-US" dirty="0" err="1"/>
              <a:t>Zusammenarbeit</a:t>
            </a:r>
            <a:r>
              <a:rPr lang="en-US" dirty="0"/>
              <a:t> </a:t>
            </a:r>
            <a:r>
              <a:rPr lang="en-US" dirty="0" err="1"/>
              <a:t>mit</a:t>
            </a:r>
            <a:r>
              <a:rPr lang="en-US" dirty="0"/>
              <a:t> </a:t>
            </a:r>
            <a:r>
              <a:rPr lang="en-US" dirty="0" err="1"/>
              <a:t>anderen</a:t>
            </a:r>
            <a:r>
              <a:rPr lang="en-US" dirty="0"/>
              <a:t> </a:t>
            </a:r>
            <a:r>
              <a:rPr lang="en-US" dirty="0" err="1"/>
              <a:t>Personen</a:t>
            </a:r>
            <a:r>
              <a:rPr lang="en-US" dirty="0"/>
              <a:t> um </a:t>
            </a:r>
            <a:r>
              <a:rPr lang="en-US" dirty="0" err="1" smtClean="0"/>
              <a:t>eine</a:t>
            </a:r>
            <a:r>
              <a:rPr lang="en-US" dirty="0" smtClean="0"/>
              <a:t> </a:t>
            </a:r>
            <a:r>
              <a:rPr lang="en-US" dirty="0"/>
              <a:t>für </a:t>
            </a:r>
            <a:r>
              <a:rPr lang="en-US" dirty="0" err="1"/>
              <a:t>beide</a:t>
            </a:r>
            <a:r>
              <a:rPr lang="en-US" dirty="0"/>
              <a:t> </a:t>
            </a:r>
            <a:r>
              <a:rPr lang="en-US" dirty="0" err="1"/>
              <a:t>Parteien</a:t>
            </a:r>
            <a:r>
              <a:rPr lang="en-US" dirty="0"/>
              <a:t> </a:t>
            </a:r>
            <a:r>
              <a:rPr lang="en-US" dirty="0" err="1"/>
              <a:t>zufriedenstellende</a:t>
            </a:r>
            <a:r>
              <a:rPr lang="en-US" dirty="0"/>
              <a:t> </a:t>
            </a:r>
            <a:r>
              <a:rPr lang="en-US" dirty="0" err="1"/>
              <a:t>Lösung</a:t>
            </a:r>
            <a:r>
              <a:rPr lang="en-US" dirty="0"/>
              <a:t> </a:t>
            </a:r>
            <a:r>
              <a:rPr lang="en-US" dirty="0" err="1"/>
              <a:t>zu</a:t>
            </a:r>
            <a:r>
              <a:rPr lang="en-US" dirty="0"/>
              <a:t> </a:t>
            </a:r>
            <a:r>
              <a:rPr lang="en-US" dirty="0" err="1"/>
              <a:t>finden</a:t>
            </a:r>
            <a:r>
              <a:rPr lang="en-US" dirty="0"/>
              <a:t> </a:t>
            </a:r>
            <a:endParaRPr lang="en-US" dirty="0" smtClean="0"/>
          </a:p>
          <a:p>
            <a:pPr lvl="0" algn="just">
              <a:buClr>
                <a:schemeClr val="accent2"/>
              </a:buClr>
              <a:buFont typeface="Arial" pitchFamily="34" charset="0"/>
              <a:buChar char="•"/>
            </a:pPr>
            <a:r>
              <a:rPr lang="en-US" b="1" dirty="0" smtClean="0">
                <a:solidFill>
                  <a:schemeClr val="accent2"/>
                </a:solidFill>
              </a:rPr>
              <a:t> </a:t>
            </a:r>
            <a:r>
              <a:rPr lang="en-US" b="1" dirty="0" err="1" smtClean="0">
                <a:solidFill>
                  <a:schemeClr val="accent2"/>
                </a:solidFill>
              </a:rPr>
              <a:t>Führung</a:t>
            </a:r>
            <a:r>
              <a:rPr lang="en-US" dirty="0" smtClean="0">
                <a:solidFill>
                  <a:schemeClr val="accent2"/>
                </a:solidFill>
              </a:rPr>
              <a:t>: </a:t>
            </a:r>
            <a:r>
              <a:rPr lang="de-AT" dirty="0" smtClean="0"/>
              <a:t>wie wir Leute in unserem täglichen Leben und Arbeitsleben führen und beeinflussen</a:t>
            </a:r>
            <a:endParaRPr lang="el-GR" dirty="0"/>
          </a:p>
          <a:p>
            <a:endParaRPr lang="el-GR" sz="1600" dirty="0"/>
          </a:p>
        </p:txBody>
      </p:sp>
      <p:pic>
        <p:nvPicPr>
          <p:cNvPr id="29" name="Picture 28" descr="download.png"/>
          <p:cNvPicPr>
            <a:picLocks noChangeAspect="1"/>
          </p:cNvPicPr>
          <p:nvPr/>
        </p:nvPicPr>
        <p:blipFill>
          <a:blip r:embed="rId7"/>
          <a:stretch>
            <a:fillRect/>
          </a:stretch>
        </p:blipFill>
        <p:spPr>
          <a:xfrm rot="1791373">
            <a:off x="6960844" y="4825455"/>
            <a:ext cx="2764445" cy="1440000"/>
          </a:xfrm>
          <a:prstGeom prst="rect">
            <a:avLst/>
          </a:prstGeom>
        </p:spPr>
      </p:pic>
      <p:pic>
        <p:nvPicPr>
          <p:cNvPr id="32"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8"/>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1" name="Picture 30" descr="download (1).jpg"/>
          <p:cNvPicPr>
            <a:picLocks noChangeAspect="1"/>
          </p:cNvPicPr>
          <p:nvPr/>
        </p:nvPicPr>
        <p:blipFill>
          <a:blip r:embed="rId9"/>
          <a:stretch>
            <a:fillRect/>
          </a:stretch>
        </p:blipFill>
        <p:spPr>
          <a:xfrm rot="889925">
            <a:off x="9371401" y="3716184"/>
            <a:ext cx="2061160" cy="2052000"/>
          </a:xfrm>
          <a:prstGeom prst="rect">
            <a:avLst/>
          </a:prstGeom>
        </p:spPr>
      </p:pic>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r>
              <a:rPr lang="en-US" sz="4800" b="1" dirty="0"/>
              <a:t>WAS SIND SOFT SKILLS IM TÄGLICHEN LEBEN?</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08338" y="1471961"/>
            <a:ext cx="6606861" cy="4093428"/>
          </a:xfrm>
          <a:prstGeom prst="rect">
            <a:avLst/>
          </a:prstGeom>
        </p:spPr>
        <p:txBody>
          <a:bodyPr wrap="square">
            <a:spAutoFit/>
          </a:bodyPr>
          <a:lstStyle/>
          <a:p>
            <a:r>
              <a:rPr lang="en-US" sz="2000" dirty="0"/>
              <a:t> </a:t>
            </a:r>
            <a:r>
              <a:rPr lang="en-US" sz="2000" dirty="0">
                <a:solidFill>
                  <a:schemeClr val="accent2"/>
                </a:solidFill>
              </a:rPr>
              <a:t> </a:t>
            </a:r>
          </a:p>
          <a:p>
            <a:pPr lvl="0" algn="just">
              <a:buClr>
                <a:schemeClr val="accent2"/>
              </a:buClr>
              <a:buFont typeface="Arial" pitchFamily="34" charset="0"/>
              <a:buChar char="•"/>
            </a:pPr>
            <a:r>
              <a:rPr lang="en-US" sz="2000" b="1" dirty="0"/>
              <a:t>  </a:t>
            </a:r>
            <a:r>
              <a:rPr lang="en-US" sz="2000" b="1" dirty="0" err="1" smtClean="0">
                <a:solidFill>
                  <a:schemeClr val="accent2"/>
                </a:solidFill>
              </a:rPr>
              <a:t>Problemlösung</a:t>
            </a:r>
            <a:r>
              <a:rPr lang="en-US" sz="2000" dirty="0" smtClean="0">
                <a:solidFill>
                  <a:schemeClr val="accent2"/>
                </a:solidFill>
              </a:rPr>
              <a:t>: </a:t>
            </a:r>
            <a:r>
              <a:rPr lang="en-US" sz="2000" dirty="0" smtClean="0"/>
              <a:t>die </a:t>
            </a:r>
            <a:r>
              <a:rPr lang="en-US" sz="2000" dirty="0" err="1" smtClean="0"/>
              <a:t>Zusammenarbeit</a:t>
            </a:r>
            <a:r>
              <a:rPr lang="en-US" sz="2000" dirty="0" smtClean="0"/>
              <a:t> </a:t>
            </a:r>
            <a:r>
              <a:rPr lang="en-US" sz="2000" dirty="0" err="1" smtClean="0"/>
              <a:t>mit</a:t>
            </a:r>
            <a:r>
              <a:rPr lang="en-US" sz="2000" dirty="0" smtClean="0"/>
              <a:t> </a:t>
            </a:r>
            <a:r>
              <a:rPr lang="en-US" sz="2000" dirty="0" err="1" smtClean="0"/>
              <a:t>anderen</a:t>
            </a:r>
            <a:r>
              <a:rPr lang="en-US" sz="2000" dirty="0" smtClean="0"/>
              <a:t> </a:t>
            </a:r>
            <a:r>
              <a:rPr lang="en-US" sz="2000" dirty="0" err="1" smtClean="0"/>
              <a:t>Personen</a:t>
            </a:r>
            <a:r>
              <a:rPr lang="en-US" sz="2000" dirty="0" smtClean="0"/>
              <a:t> um </a:t>
            </a:r>
            <a:r>
              <a:rPr lang="en-US" sz="2000" dirty="0" err="1" smtClean="0"/>
              <a:t>ein</a:t>
            </a:r>
            <a:r>
              <a:rPr lang="en-US" sz="2000" dirty="0" smtClean="0"/>
              <a:t> Problem </a:t>
            </a:r>
            <a:r>
              <a:rPr lang="en-US" sz="2000" dirty="0" err="1" smtClean="0"/>
              <a:t>zu</a:t>
            </a:r>
            <a:r>
              <a:rPr lang="en-US" sz="2000" dirty="0" smtClean="0"/>
              <a:t> </a:t>
            </a:r>
            <a:r>
              <a:rPr lang="en-US" sz="2000" dirty="0" err="1" smtClean="0"/>
              <a:t>identifizieren</a:t>
            </a:r>
            <a:r>
              <a:rPr lang="en-US" sz="2000" dirty="0" smtClean="0"/>
              <a:t>, </a:t>
            </a:r>
            <a:r>
              <a:rPr lang="en-US" sz="2000" dirty="0" err="1" smtClean="0"/>
              <a:t>definieren</a:t>
            </a:r>
            <a:r>
              <a:rPr lang="en-US" sz="2000" dirty="0" smtClean="0"/>
              <a:t> und </a:t>
            </a:r>
            <a:r>
              <a:rPr lang="en-US" sz="2000" dirty="0" err="1" smtClean="0"/>
              <a:t>effizient</a:t>
            </a:r>
            <a:r>
              <a:rPr lang="en-US" sz="2000" dirty="0" smtClean="0"/>
              <a:t> </a:t>
            </a:r>
            <a:r>
              <a:rPr lang="en-US" sz="2000" dirty="0" err="1" smtClean="0"/>
              <a:t>lösen</a:t>
            </a:r>
            <a:r>
              <a:rPr lang="en-US" sz="2000" dirty="0" smtClean="0"/>
              <a:t> </a:t>
            </a:r>
            <a:r>
              <a:rPr lang="en-US" sz="2000" dirty="0" err="1" smtClean="0"/>
              <a:t>zu</a:t>
            </a:r>
            <a:r>
              <a:rPr lang="en-US" sz="2000" dirty="0" smtClean="0"/>
              <a:t> </a:t>
            </a:r>
            <a:r>
              <a:rPr lang="en-US" sz="2000" dirty="0" err="1" smtClean="0"/>
              <a:t>können</a:t>
            </a:r>
            <a:endParaRPr lang="en-US" sz="2000" dirty="0"/>
          </a:p>
          <a:p>
            <a:pPr lvl="0" algn="just">
              <a:buClr>
                <a:schemeClr val="accent2"/>
              </a:buClr>
              <a:buFont typeface="Arial" pitchFamily="34" charset="0"/>
              <a:buChar char="•"/>
            </a:pPr>
            <a:endParaRPr lang="el-GR" sz="2000" dirty="0"/>
          </a:p>
          <a:p>
            <a:pPr lvl="0" algn="just">
              <a:buClr>
                <a:schemeClr val="accent2"/>
              </a:buClr>
              <a:buFont typeface="Arial" pitchFamily="34" charset="0"/>
              <a:buChar char="•"/>
            </a:pPr>
            <a:r>
              <a:rPr lang="en-US" sz="2000" b="1" dirty="0"/>
              <a:t>  </a:t>
            </a:r>
            <a:r>
              <a:rPr lang="en-US" sz="2000" b="1" dirty="0" err="1" smtClean="0">
                <a:solidFill>
                  <a:schemeClr val="accent2"/>
                </a:solidFill>
              </a:rPr>
              <a:t>Entscheidungsfindung</a:t>
            </a:r>
            <a:r>
              <a:rPr lang="en-US" sz="2000" dirty="0" smtClean="0">
                <a:solidFill>
                  <a:schemeClr val="accent2"/>
                </a:solidFill>
              </a:rPr>
              <a:t>: </a:t>
            </a:r>
            <a:r>
              <a:rPr lang="en-US" sz="2000" dirty="0" err="1" smtClean="0"/>
              <a:t>verschiedene</a:t>
            </a:r>
            <a:r>
              <a:rPr lang="en-US" sz="2000" dirty="0" smtClean="0"/>
              <a:t> </a:t>
            </a:r>
            <a:r>
              <a:rPr lang="en-US" sz="2000" dirty="0" err="1" smtClean="0"/>
              <a:t>Möglichkeiten</a:t>
            </a:r>
            <a:r>
              <a:rPr lang="en-US" sz="2000" dirty="0" smtClean="0"/>
              <a:t> </a:t>
            </a:r>
            <a:r>
              <a:rPr lang="en-US" sz="2000" dirty="0" err="1" smtClean="0"/>
              <a:t>abzuwägen</a:t>
            </a:r>
            <a:r>
              <a:rPr lang="en-US" sz="2000" dirty="0" smtClean="0"/>
              <a:t> und </a:t>
            </a:r>
            <a:r>
              <a:rPr lang="en-US" sz="2000" dirty="0" err="1" smtClean="0"/>
              <a:t>zu</a:t>
            </a:r>
            <a:r>
              <a:rPr lang="en-US" sz="2000" dirty="0" smtClean="0"/>
              <a:t> </a:t>
            </a:r>
            <a:r>
              <a:rPr lang="en-US" sz="2000" dirty="0" err="1" smtClean="0"/>
              <a:t>analysieren</a:t>
            </a:r>
            <a:r>
              <a:rPr lang="en-US" sz="2000" dirty="0" smtClean="0"/>
              <a:t>, um </a:t>
            </a:r>
            <a:r>
              <a:rPr lang="en-US" sz="2000" dirty="0" err="1" smtClean="0"/>
              <a:t>zu</a:t>
            </a:r>
            <a:r>
              <a:rPr lang="en-US" sz="2000" dirty="0" smtClean="0"/>
              <a:t> </a:t>
            </a:r>
            <a:r>
              <a:rPr lang="en-US" sz="2000" dirty="0" err="1" smtClean="0"/>
              <a:t>einer</a:t>
            </a:r>
            <a:r>
              <a:rPr lang="en-US" sz="2000" dirty="0" smtClean="0"/>
              <a:t> </a:t>
            </a:r>
            <a:r>
              <a:rPr lang="en-US" sz="2000" dirty="0" err="1" smtClean="0"/>
              <a:t>profunden</a:t>
            </a:r>
            <a:r>
              <a:rPr lang="en-US" sz="2000" dirty="0" smtClean="0"/>
              <a:t> </a:t>
            </a:r>
            <a:r>
              <a:rPr lang="en-US" sz="2000" dirty="0" err="1" smtClean="0"/>
              <a:t>Entscheidung</a:t>
            </a:r>
            <a:r>
              <a:rPr lang="en-US" sz="2000" dirty="0" smtClean="0"/>
              <a:t> </a:t>
            </a:r>
            <a:r>
              <a:rPr lang="en-US" sz="2000" dirty="0" err="1" smtClean="0"/>
              <a:t>zu</a:t>
            </a:r>
            <a:r>
              <a:rPr lang="en-US" sz="2000" dirty="0" smtClean="0"/>
              <a:t> </a:t>
            </a:r>
            <a:r>
              <a:rPr lang="en-US" sz="2000" dirty="0" err="1" smtClean="0"/>
              <a:t>kommen</a:t>
            </a:r>
            <a:endParaRPr lang="en-US" sz="2000" dirty="0"/>
          </a:p>
          <a:p>
            <a:pPr lvl="0" algn="just">
              <a:buClr>
                <a:schemeClr val="accent2"/>
              </a:buClr>
              <a:buFont typeface="Arial" pitchFamily="34" charset="0"/>
              <a:buChar char="•"/>
            </a:pPr>
            <a:endParaRPr lang="el-GR" sz="2000" dirty="0"/>
          </a:p>
          <a:p>
            <a:pPr algn="just">
              <a:buClr>
                <a:schemeClr val="accent2"/>
              </a:buClr>
              <a:buFont typeface="Arial" pitchFamily="34" charset="0"/>
              <a:buChar char="•"/>
            </a:pPr>
            <a:r>
              <a:rPr lang="en-US" sz="2000" b="1" dirty="0"/>
              <a:t>  </a:t>
            </a:r>
            <a:r>
              <a:rPr lang="en-US" sz="2000" b="1" dirty="0" smtClean="0">
                <a:solidFill>
                  <a:schemeClr val="accent2"/>
                </a:solidFill>
              </a:rPr>
              <a:t>Stress- und </a:t>
            </a:r>
            <a:r>
              <a:rPr lang="en-US" sz="2000" b="1" dirty="0" err="1" smtClean="0">
                <a:solidFill>
                  <a:schemeClr val="accent2"/>
                </a:solidFill>
              </a:rPr>
              <a:t>Zeitmanagement</a:t>
            </a:r>
            <a:r>
              <a:rPr lang="en-US" sz="2000" dirty="0" smtClean="0">
                <a:solidFill>
                  <a:schemeClr val="accent2"/>
                </a:solidFill>
              </a:rPr>
              <a:t>: </a:t>
            </a:r>
            <a:r>
              <a:rPr lang="en-US" sz="2000" dirty="0"/>
              <a:t>wie</a:t>
            </a:r>
            <a:r>
              <a:rPr lang="en-US" sz="2000" dirty="0" smtClean="0">
                <a:solidFill>
                  <a:schemeClr val="accent2"/>
                </a:solidFill>
              </a:rPr>
              <a:t> </a:t>
            </a:r>
            <a:r>
              <a:rPr lang="en-US" sz="2000" dirty="0" smtClean="0"/>
              <a:t>man </a:t>
            </a:r>
            <a:r>
              <a:rPr lang="en-US" sz="2000" dirty="0" err="1" smtClean="0"/>
              <a:t>mit</a:t>
            </a:r>
            <a:r>
              <a:rPr lang="en-US" sz="2000" dirty="0" smtClean="0"/>
              <a:t> </a:t>
            </a:r>
            <a:r>
              <a:rPr lang="en-US" sz="2000" dirty="0" err="1" smtClean="0"/>
              <a:t>Aufgaben</a:t>
            </a:r>
            <a:r>
              <a:rPr lang="en-US" sz="2000" dirty="0" smtClean="0"/>
              <a:t> und </a:t>
            </a:r>
            <a:r>
              <a:rPr lang="en-US" sz="2000" dirty="0" err="1" smtClean="0"/>
              <a:t>Verpflichtungen</a:t>
            </a:r>
            <a:r>
              <a:rPr lang="en-US" sz="2000" dirty="0" smtClean="0"/>
              <a:t> </a:t>
            </a:r>
            <a:r>
              <a:rPr lang="en-US" sz="2000" dirty="0" err="1" smtClean="0"/>
              <a:t>fertig</a:t>
            </a:r>
            <a:r>
              <a:rPr lang="en-US" sz="2000" dirty="0" smtClean="0"/>
              <a:t> </a:t>
            </a:r>
            <a:r>
              <a:rPr lang="en-US" sz="2000" dirty="0" err="1" smtClean="0"/>
              <a:t>wird</a:t>
            </a:r>
            <a:r>
              <a:rPr lang="en-US" sz="2000" dirty="0" smtClean="0"/>
              <a:t>, </a:t>
            </a:r>
            <a:r>
              <a:rPr lang="en-US" sz="2000" dirty="0" err="1" smtClean="0"/>
              <a:t>sodass</a:t>
            </a:r>
            <a:r>
              <a:rPr lang="en-US" sz="2000" dirty="0" smtClean="0"/>
              <a:t> </a:t>
            </a:r>
            <a:r>
              <a:rPr lang="en-US" sz="2000" dirty="0" err="1" smtClean="0"/>
              <a:t>diese</a:t>
            </a:r>
            <a:r>
              <a:rPr lang="en-US" sz="2000" dirty="0" smtClean="0"/>
              <a:t> in </a:t>
            </a:r>
            <a:r>
              <a:rPr lang="en-US" sz="2000" dirty="0" err="1" smtClean="0"/>
              <a:t>einer</a:t>
            </a:r>
            <a:r>
              <a:rPr lang="en-US" sz="2000" dirty="0" smtClean="0"/>
              <a:t> </a:t>
            </a:r>
            <a:r>
              <a:rPr lang="en-US" sz="2000" dirty="0" err="1" smtClean="0"/>
              <a:t>geeigneten</a:t>
            </a:r>
            <a:r>
              <a:rPr lang="en-US" sz="2000" dirty="0" smtClean="0"/>
              <a:t> Art und Weise </a:t>
            </a:r>
            <a:r>
              <a:rPr lang="en-US" sz="2000" dirty="0" err="1" smtClean="0"/>
              <a:t>zeitgerecht</a:t>
            </a:r>
            <a:r>
              <a:rPr lang="en-US" sz="2000" dirty="0" smtClean="0"/>
              <a:t> </a:t>
            </a:r>
            <a:r>
              <a:rPr lang="en-US" sz="2000" dirty="0" err="1" smtClean="0"/>
              <a:t>erledigt</a:t>
            </a:r>
            <a:r>
              <a:rPr lang="en-US" sz="2000" dirty="0" smtClean="0"/>
              <a:t> </a:t>
            </a:r>
            <a:r>
              <a:rPr lang="en-US" sz="2000" dirty="0" err="1" smtClean="0"/>
              <a:t>werden</a:t>
            </a:r>
            <a:r>
              <a:rPr lang="en-US" sz="2000" dirty="0" smtClean="0"/>
              <a:t> </a:t>
            </a:r>
            <a:r>
              <a:rPr lang="en-US" sz="2000" dirty="0" err="1" smtClean="0"/>
              <a:t>können</a:t>
            </a:r>
            <a:r>
              <a:rPr lang="en-US" sz="2000" dirty="0" smtClean="0"/>
              <a:t>, </a:t>
            </a:r>
            <a:r>
              <a:rPr lang="en-US" sz="2000" dirty="0" err="1" smtClean="0"/>
              <a:t>ohne</a:t>
            </a:r>
            <a:r>
              <a:rPr lang="en-US" sz="2000" dirty="0" smtClean="0"/>
              <a:t> </a:t>
            </a:r>
            <a:r>
              <a:rPr lang="en-US" sz="2000" dirty="0" err="1" smtClean="0"/>
              <a:t>dabei</a:t>
            </a:r>
            <a:r>
              <a:rPr lang="en-US" sz="2000" dirty="0" smtClean="0"/>
              <a:t> </a:t>
            </a:r>
            <a:r>
              <a:rPr lang="en-US" sz="2000" dirty="0" err="1"/>
              <a:t>zu</a:t>
            </a:r>
            <a:r>
              <a:rPr lang="en-US" sz="2000" dirty="0"/>
              <a:t> </a:t>
            </a:r>
            <a:r>
              <a:rPr lang="en-US" sz="2000" dirty="0" err="1"/>
              <a:t>viel</a:t>
            </a:r>
            <a:r>
              <a:rPr lang="en-US" sz="2000" dirty="0"/>
              <a:t> </a:t>
            </a:r>
            <a:r>
              <a:rPr lang="en-US" sz="2000" dirty="0" err="1"/>
              <a:t>Druck</a:t>
            </a:r>
            <a:r>
              <a:rPr lang="en-US" sz="2000" dirty="0"/>
              <a:t> auf </a:t>
            </a:r>
            <a:r>
              <a:rPr lang="en-US" sz="2000" dirty="0" err="1" smtClean="0"/>
              <a:t>eine</a:t>
            </a:r>
            <a:r>
              <a:rPr lang="en-US" sz="2000" dirty="0" smtClean="0"/>
              <a:t> </a:t>
            </a:r>
            <a:r>
              <a:rPr lang="en-US" sz="2000" dirty="0" err="1" smtClean="0"/>
              <a:t>andere</a:t>
            </a:r>
            <a:r>
              <a:rPr lang="en-US" sz="2000" dirty="0" smtClean="0"/>
              <a:t> Person </a:t>
            </a:r>
            <a:r>
              <a:rPr lang="en-US" sz="2000" dirty="0" err="1" smtClean="0"/>
              <a:t>auszuüben</a:t>
            </a:r>
            <a:r>
              <a:rPr lang="en-US" sz="2000" dirty="0" smtClean="0"/>
              <a:t>. </a:t>
            </a:r>
            <a:endParaRPr lang="en-US" sz="2000" dirty="0"/>
          </a:p>
        </p:txBody>
      </p:sp>
      <p:pic>
        <p:nvPicPr>
          <p:cNvPr id="32"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3" name="Afbeelding 2">
            <a:extLst>
              <a:ext uri="{FF2B5EF4-FFF2-40B4-BE49-F238E27FC236}">
                <a16:creationId xmlns:a16="http://schemas.microsoft.com/office/drawing/2014/main" xmlns="" id="{D4E21078-1F46-460C-8DC7-98D4E857739A}"/>
              </a:ext>
            </a:extLst>
          </p:cNvPr>
          <p:cNvPicPr>
            <a:picLocks noChangeAspect="1"/>
          </p:cNvPicPr>
          <p:nvPr/>
        </p:nvPicPr>
        <p:blipFill>
          <a:blip r:embed="rId4"/>
          <a:stretch>
            <a:fillRect/>
          </a:stretch>
        </p:blipFill>
        <p:spPr>
          <a:xfrm>
            <a:off x="8446776" y="1471961"/>
            <a:ext cx="3745224" cy="3734431"/>
          </a:xfrm>
          <a:prstGeom prst="rect">
            <a:avLst/>
          </a:prstGeom>
        </p:spPr>
      </p:pic>
    </p:spTree>
    <p:custDataLst>
      <p:tags r:id="rId1"/>
    </p:custDataLst>
    <p:extLst>
      <p:ext uri="{BB962C8B-B14F-4D97-AF65-F5344CB8AC3E}">
        <p14:creationId xmlns:p14="http://schemas.microsoft.com/office/powerpoint/2010/main" val="1144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r>
              <a:rPr lang="en-US" sz="4800" b="1" dirty="0"/>
              <a:t>WAS SIND SOFT SKILLS IM TÄGLICHEN LEBEN?</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08339" y="1471961"/>
            <a:ext cx="4822666" cy="4955203"/>
          </a:xfrm>
          <a:prstGeom prst="rect">
            <a:avLst/>
          </a:prstGeom>
        </p:spPr>
        <p:txBody>
          <a:bodyPr wrap="square">
            <a:spAutoFit/>
          </a:bodyPr>
          <a:lstStyle/>
          <a:p>
            <a:r>
              <a:rPr lang="en-US" sz="2000" dirty="0"/>
              <a:t> </a:t>
            </a:r>
            <a:r>
              <a:rPr lang="en-US" sz="2000" dirty="0">
                <a:solidFill>
                  <a:schemeClr val="accent2"/>
                </a:solidFill>
              </a:rPr>
              <a:t> </a:t>
            </a:r>
            <a:endParaRPr lang="en-US" sz="2000" dirty="0"/>
          </a:p>
          <a:p>
            <a:pPr algn="just">
              <a:buClr>
                <a:schemeClr val="accent2"/>
              </a:buClr>
              <a:buFont typeface="Arial" pitchFamily="34" charset="0"/>
              <a:buChar char="•"/>
            </a:pPr>
            <a:r>
              <a:rPr lang="en-US" sz="2000" b="1" dirty="0">
                <a:solidFill>
                  <a:schemeClr val="accent2"/>
                </a:solidFill>
              </a:rPr>
              <a:t>  Networking </a:t>
            </a:r>
            <a:r>
              <a:rPr lang="en-US" sz="2000" b="1" dirty="0" smtClean="0">
                <a:solidFill>
                  <a:schemeClr val="accent2"/>
                </a:solidFill>
              </a:rPr>
              <a:t>und </a:t>
            </a:r>
            <a:r>
              <a:rPr lang="en-US" sz="2000" b="1" dirty="0" err="1" smtClean="0">
                <a:solidFill>
                  <a:schemeClr val="accent2"/>
                </a:solidFill>
              </a:rPr>
              <a:t>Beziehungsaufbau</a:t>
            </a:r>
            <a:r>
              <a:rPr lang="en-US" sz="2000" dirty="0" smtClean="0">
                <a:solidFill>
                  <a:schemeClr val="accent2"/>
                </a:solidFill>
              </a:rPr>
              <a:t>: </a:t>
            </a:r>
            <a:r>
              <a:rPr lang="en-US" sz="2000" dirty="0" smtClean="0"/>
              <a:t>wie man </a:t>
            </a:r>
            <a:r>
              <a:rPr lang="en-US" sz="2000" dirty="0" err="1" smtClean="0"/>
              <a:t>eine</a:t>
            </a:r>
            <a:r>
              <a:rPr lang="en-US" sz="2000" dirty="0" smtClean="0"/>
              <a:t> </a:t>
            </a:r>
            <a:r>
              <a:rPr lang="en-US" sz="2000" dirty="0" err="1" smtClean="0"/>
              <a:t>kooperative</a:t>
            </a:r>
            <a:r>
              <a:rPr lang="en-US" sz="2000" dirty="0" smtClean="0"/>
              <a:t> </a:t>
            </a:r>
            <a:r>
              <a:rPr lang="en-US" sz="2000" dirty="0" err="1" smtClean="0"/>
              <a:t>Zusammenarbeit</a:t>
            </a:r>
            <a:r>
              <a:rPr lang="en-US" sz="2000" dirty="0" smtClean="0"/>
              <a:t> </a:t>
            </a:r>
            <a:r>
              <a:rPr lang="en-US" sz="2000" dirty="0" err="1" smtClean="0"/>
              <a:t>zwischen</a:t>
            </a:r>
            <a:r>
              <a:rPr lang="en-US" sz="2000" dirty="0" smtClean="0"/>
              <a:t> Menschen und </a:t>
            </a:r>
            <a:r>
              <a:rPr lang="en-US" sz="2000" dirty="0" err="1" smtClean="0"/>
              <a:t>Organisationen</a:t>
            </a:r>
            <a:r>
              <a:rPr lang="en-US" sz="2000" dirty="0" smtClean="0"/>
              <a:t> </a:t>
            </a:r>
            <a:r>
              <a:rPr lang="en-US" sz="2000" dirty="0" err="1" smtClean="0"/>
              <a:t>aufbaut</a:t>
            </a:r>
            <a:r>
              <a:rPr lang="en-US" sz="2000" dirty="0" smtClean="0"/>
              <a:t>, die </a:t>
            </a:r>
            <a:r>
              <a:rPr lang="en-US" sz="2000" dirty="0" err="1" smtClean="0"/>
              <a:t>rechtzeitig</a:t>
            </a:r>
            <a:r>
              <a:rPr lang="en-US" sz="2000" dirty="0" smtClean="0"/>
              <a:t> </a:t>
            </a:r>
            <a:r>
              <a:rPr lang="en-US" sz="2000" dirty="0" err="1" smtClean="0"/>
              <a:t>Bedürfnisse</a:t>
            </a:r>
            <a:r>
              <a:rPr lang="en-US" sz="2000" dirty="0" smtClean="0"/>
              <a:t> </a:t>
            </a:r>
            <a:r>
              <a:rPr lang="en-US" sz="2000" dirty="0" err="1" smtClean="0"/>
              <a:t>erkennt</a:t>
            </a:r>
            <a:endParaRPr lang="en-US" sz="2000" dirty="0" smtClean="0"/>
          </a:p>
          <a:p>
            <a:pPr algn="just">
              <a:buClr>
                <a:schemeClr val="accent2"/>
              </a:buClr>
              <a:buFont typeface="Arial" pitchFamily="34" charset="0"/>
              <a:buChar char="•"/>
            </a:pPr>
            <a:endParaRPr lang="el-GR" sz="2000" dirty="0"/>
          </a:p>
          <a:p>
            <a:pPr lvl="0" algn="just">
              <a:buClr>
                <a:schemeClr val="accent2"/>
              </a:buClr>
              <a:buFont typeface="Arial" pitchFamily="34" charset="0"/>
              <a:buChar char="•"/>
            </a:pPr>
            <a:r>
              <a:rPr lang="en-US" sz="2000" b="1" dirty="0"/>
              <a:t>  </a:t>
            </a:r>
            <a:r>
              <a:rPr lang="en-US" sz="2000" b="1" dirty="0" err="1" smtClean="0">
                <a:solidFill>
                  <a:schemeClr val="accent2"/>
                </a:solidFill>
              </a:rPr>
              <a:t>Flexibiltät</a:t>
            </a:r>
            <a:r>
              <a:rPr lang="en-US" sz="2000" b="1" dirty="0" smtClean="0">
                <a:solidFill>
                  <a:schemeClr val="accent2"/>
                </a:solidFill>
              </a:rPr>
              <a:t>/</a:t>
            </a:r>
            <a:r>
              <a:rPr lang="en-US" sz="2000" b="1" dirty="0" err="1" smtClean="0">
                <a:solidFill>
                  <a:schemeClr val="accent2"/>
                </a:solidFill>
              </a:rPr>
              <a:t>Anpassungsfähigkeit</a:t>
            </a:r>
            <a:r>
              <a:rPr lang="en-US" sz="2000" dirty="0" smtClean="0">
                <a:solidFill>
                  <a:schemeClr val="accent2"/>
                </a:solidFill>
              </a:rPr>
              <a:t>: </a:t>
            </a:r>
            <a:r>
              <a:rPr lang="en-US" sz="2000" dirty="0" err="1" smtClean="0"/>
              <a:t>mit</a:t>
            </a:r>
            <a:r>
              <a:rPr lang="en-US" sz="2000" dirty="0" smtClean="0"/>
              <a:t> </a:t>
            </a:r>
            <a:r>
              <a:rPr lang="en-US" sz="2000" dirty="0" err="1" smtClean="0"/>
              <a:t>Er</a:t>
            </a:r>
            <a:r>
              <a:rPr lang="en-US" sz="2000" dirty="0" smtClean="0"/>
              <a:t>- </a:t>
            </a:r>
            <a:r>
              <a:rPr lang="en-US" sz="2000" dirty="0" err="1" smtClean="0"/>
              <a:t>eignissen</a:t>
            </a:r>
            <a:r>
              <a:rPr lang="en-US" sz="2000" dirty="0" smtClean="0"/>
              <a:t> und </a:t>
            </a:r>
            <a:r>
              <a:rPr lang="en-US" sz="2000" dirty="0" err="1" smtClean="0"/>
              <a:t>Situationen</a:t>
            </a:r>
            <a:r>
              <a:rPr lang="en-US" sz="2000" dirty="0" smtClean="0"/>
              <a:t> </a:t>
            </a:r>
            <a:r>
              <a:rPr lang="en-US" sz="2000" dirty="0" err="1" smtClean="0"/>
              <a:t>fertig</a:t>
            </a:r>
            <a:r>
              <a:rPr lang="en-US" sz="2000" dirty="0" smtClean="0"/>
              <a:t> </a:t>
            </a:r>
            <a:r>
              <a:rPr lang="en-US" sz="2000" dirty="0" err="1" smtClean="0"/>
              <a:t>zu</a:t>
            </a:r>
            <a:r>
              <a:rPr lang="en-US" sz="2000" dirty="0" smtClean="0"/>
              <a:t> </a:t>
            </a:r>
            <a:r>
              <a:rPr lang="en-US" sz="2000" dirty="0" err="1" smtClean="0"/>
              <a:t>werden</a:t>
            </a:r>
            <a:r>
              <a:rPr lang="en-US" sz="2000" dirty="0" smtClean="0"/>
              <a:t>, die in </a:t>
            </a:r>
            <a:r>
              <a:rPr lang="en-US" sz="2000" dirty="0" err="1" smtClean="0"/>
              <a:t>vielen</a:t>
            </a:r>
            <a:r>
              <a:rPr lang="en-US" sz="2000" dirty="0" smtClean="0"/>
              <a:t> </a:t>
            </a:r>
            <a:r>
              <a:rPr lang="en-US" sz="2000" dirty="0" err="1" smtClean="0"/>
              <a:t>Fällen</a:t>
            </a:r>
            <a:r>
              <a:rPr lang="en-US" sz="2000" dirty="0" smtClean="0"/>
              <a:t> </a:t>
            </a:r>
            <a:r>
              <a:rPr lang="en-US" sz="2000" dirty="0" err="1" smtClean="0"/>
              <a:t>nicht</a:t>
            </a:r>
            <a:r>
              <a:rPr lang="en-US" sz="2000" dirty="0" smtClean="0"/>
              <a:t> </a:t>
            </a:r>
            <a:r>
              <a:rPr lang="en-US" sz="2000" dirty="0" err="1" smtClean="0"/>
              <a:t>vorhersehbar</a:t>
            </a:r>
            <a:r>
              <a:rPr lang="en-US" sz="2000" dirty="0" smtClean="0"/>
              <a:t> </a:t>
            </a:r>
            <a:r>
              <a:rPr lang="en-US" sz="2000" dirty="0" err="1" smtClean="0"/>
              <a:t>sind</a:t>
            </a:r>
            <a:r>
              <a:rPr lang="en-US" sz="2000" dirty="0" smtClean="0"/>
              <a:t>, um </a:t>
            </a:r>
            <a:r>
              <a:rPr lang="en-US" sz="2000" dirty="0" err="1" smtClean="0"/>
              <a:t>definierte</a:t>
            </a:r>
            <a:r>
              <a:rPr lang="en-US" sz="2000" dirty="0" smtClean="0"/>
              <a:t> </a:t>
            </a:r>
            <a:r>
              <a:rPr lang="en-US" sz="2000" dirty="0" err="1" smtClean="0"/>
              <a:t>Ziele</a:t>
            </a:r>
            <a:r>
              <a:rPr lang="en-US" sz="2000" dirty="0" smtClean="0"/>
              <a:t> </a:t>
            </a:r>
            <a:r>
              <a:rPr lang="en-US" sz="2000" dirty="0" err="1" smtClean="0"/>
              <a:t>erreichen</a:t>
            </a:r>
            <a:r>
              <a:rPr lang="en-US" sz="2000" dirty="0"/>
              <a:t> </a:t>
            </a:r>
            <a:r>
              <a:rPr lang="en-US" sz="2000" dirty="0" err="1" smtClean="0"/>
              <a:t>zu</a:t>
            </a:r>
            <a:r>
              <a:rPr lang="en-US" sz="2000" dirty="0" smtClean="0"/>
              <a:t> </a:t>
            </a:r>
            <a:r>
              <a:rPr lang="en-US" sz="2000" dirty="0" err="1" smtClean="0"/>
              <a:t>können</a:t>
            </a:r>
            <a:r>
              <a:rPr lang="en-US" sz="2000" dirty="0" smtClean="0"/>
              <a:t>.</a:t>
            </a:r>
            <a:endParaRPr lang="en-US" sz="2000" dirty="0" smtClean="0"/>
          </a:p>
          <a:p>
            <a:pPr lvl="0" algn="just">
              <a:buClr>
                <a:schemeClr val="accent2"/>
              </a:buClr>
            </a:pPr>
            <a:endParaRPr lang="en-US" sz="2000" dirty="0"/>
          </a:p>
          <a:p>
            <a:pPr algn="just">
              <a:buClr>
                <a:schemeClr val="accent2"/>
              </a:buClr>
              <a:buFont typeface="Arial" pitchFamily="34" charset="0"/>
              <a:buChar char="•"/>
            </a:pPr>
            <a:r>
              <a:rPr lang="en-US" dirty="0"/>
              <a:t> </a:t>
            </a:r>
            <a:r>
              <a:rPr lang="en-US" sz="2000" b="1" dirty="0" err="1" smtClean="0">
                <a:solidFill>
                  <a:schemeClr val="accent2"/>
                </a:solidFill>
              </a:rPr>
              <a:t>Interkulturelles</a:t>
            </a:r>
            <a:r>
              <a:rPr lang="en-US" sz="2000" b="1" dirty="0" smtClean="0">
                <a:solidFill>
                  <a:schemeClr val="accent2"/>
                </a:solidFill>
              </a:rPr>
              <a:t> </a:t>
            </a:r>
            <a:r>
              <a:rPr lang="en-US" sz="2000" b="1" dirty="0" err="1" smtClean="0">
                <a:solidFill>
                  <a:schemeClr val="accent2"/>
                </a:solidFill>
              </a:rPr>
              <a:t>Bewusstsein</a:t>
            </a:r>
            <a:r>
              <a:rPr lang="en-US" sz="2000" b="1" dirty="0" smtClean="0">
                <a:solidFill>
                  <a:schemeClr val="accent2"/>
                </a:solidFill>
              </a:rPr>
              <a:t> und </a:t>
            </a:r>
            <a:r>
              <a:rPr lang="en-US" sz="2000" b="1" dirty="0" err="1" smtClean="0">
                <a:solidFill>
                  <a:schemeClr val="accent2"/>
                </a:solidFill>
              </a:rPr>
              <a:t>Sensibilität</a:t>
            </a:r>
            <a:r>
              <a:rPr lang="en-US" sz="2000" b="1" dirty="0" smtClean="0">
                <a:solidFill>
                  <a:schemeClr val="accent2"/>
                </a:solidFill>
              </a:rPr>
              <a:t>: </a:t>
            </a:r>
            <a:r>
              <a:rPr lang="de-AT" sz="2000" dirty="0" smtClean="0"/>
              <a:t>sich kultureller Unterschiede bewusst sein und damit </a:t>
            </a:r>
            <a:r>
              <a:rPr lang="de-AT" sz="2000" dirty="0" smtClean="0"/>
              <a:t>umgehen </a:t>
            </a:r>
            <a:r>
              <a:rPr lang="de-AT" sz="2000" dirty="0" smtClean="0"/>
              <a:t>können</a:t>
            </a:r>
            <a:endParaRPr lang="nl-NL" sz="2000" dirty="0"/>
          </a:p>
          <a:p>
            <a:pPr lvl="0" algn="just">
              <a:buClr>
                <a:schemeClr val="accent2"/>
              </a:buClr>
              <a:buFont typeface="Arial" pitchFamily="34" charset="0"/>
              <a:buChar char="•"/>
            </a:pPr>
            <a:endParaRPr lang="en-US" sz="2000" b="1" dirty="0">
              <a:solidFill>
                <a:schemeClr val="accent2"/>
              </a:solidFill>
            </a:endParaRPr>
          </a:p>
          <a:p>
            <a:pPr lvl="0" algn="just">
              <a:buClr>
                <a:schemeClr val="accent2"/>
              </a:buClr>
              <a:buFont typeface="Arial" pitchFamily="34" charset="0"/>
              <a:buChar char="•"/>
            </a:pPr>
            <a:endParaRPr lang="en-US" sz="1600" dirty="0"/>
          </a:p>
        </p:txBody>
      </p:sp>
      <p:pic>
        <p:nvPicPr>
          <p:cNvPr id="32"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Afbeelding 2">
            <a:extLst>
              <a:ext uri="{FF2B5EF4-FFF2-40B4-BE49-F238E27FC236}">
                <a16:creationId xmlns:a16="http://schemas.microsoft.com/office/drawing/2014/main" xmlns="" id="{B9C943DB-D0AA-44E2-B3B6-17DAAEED4590}"/>
              </a:ext>
            </a:extLst>
          </p:cNvPr>
          <p:cNvPicPr>
            <a:picLocks noChangeAspect="1"/>
          </p:cNvPicPr>
          <p:nvPr/>
        </p:nvPicPr>
        <p:blipFill>
          <a:blip r:embed="rId4"/>
          <a:stretch>
            <a:fillRect/>
          </a:stretch>
        </p:blipFill>
        <p:spPr>
          <a:xfrm>
            <a:off x="6349284" y="2215016"/>
            <a:ext cx="5829837" cy="2794866"/>
          </a:xfrm>
          <a:prstGeom prst="rect">
            <a:avLst/>
          </a:prstGeom>
        </p:spPr>
      </p:pic>
    </p:spTree>
    <p:custDataLst>
      <p:tags r:id="rId1"/>
    </p:custDataLst>
    <p:extLst>
      <p:ext uri="{BB962C8B-B14F-4D97-AF65-F5344CB8AC3E}">
        <p14:creationId xmlns:p14="http://schemas.microsoft.com/office/powerpoint/2010/main" val="1257510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r>
              <a:rPr lang="en-US" sz="4800" b="1" dirty="0"/>
              <a:t>WAS SIND SOFT SKILLS IM TÄGLICHEN LEBEN?</a:t>
            </a:r>
            <a:endParaRPr lang="el-GR" sz="4800" dirty="0"/>
          </a:p>
        </p:txBody>
      </p:sp>
      <p:sp>
        <p:nvSpPr>
          <p:cNvPr id="3" name="Rectangle 2"/>
          <p:cNvSpPr/>
          <p:nvPr/>
        </p:nvSpPr>
        <p:spPr>
          <a:xfrm>
            <a:off x="339722" y="1956041"/>
            <a:ext cx="10816682" cy="2554545"/>
          </a:xfrm>
          <a:prstGeom prst="rect">
            <a:avLst/>
          </a:prstGeom>
        </p:spPr>
        <p:txBody>
          <a:bodyPr wrap="square">
            <a:spAutoFit/>
          </a:bodyPr>
          <a:lstStyle/>
          <a:p>
            <a:pPr lvl="0" algn="just">
              <a:buClr>
                <a:schemeClr val="accent2"/>
              </a:buClr>
              <a:buFont typeface="Arial" pitchFamily="34" charset="0"/>
              <a:buChar char="•"/>
            </a:pPr>
            <a:r>
              <a:rPr lang="en-US" sz="2000" b="1" dirty="0"/>
              <a:t> </a:t>
            </a:r>
            <a:r>
              <a:rPr lang="en-US" sz="2000" b="1" dirty="0">
                <a:solidFill>
                  <a:schemeClr val="accent2"/>
                </a:solidFill>
              </a:rPr>
              <a:t> Teamwork</a:t>
            </a:r>
            <a:r>
              <a:rPr lang="en-US" sz="2000" dirty="0">
                <a:solidFill>
                  <a:schemeClr val="accent2"/>
                </a:solidFill>
              </a:rPr>
              <a:t>: </a:t>
            </a:r>
            <a:r>
              <a:rPr lang="en-US" sz="2000" dirty="0" smtClean="0"/>
              <a:t>wie </a:t>
            </a:r>
            <a:r>
              <a:rPr lang="en-US" sz="2000" dirty="0" err="1" smtClean="0"/>
              <a:t>wir</a:t>
            </a:r>
            <a:r>
              <a:rPr lang="en-US" sz="2000" dirty="0" smtClean="0"/>
              <a:t> </a:t>
            </a:r>
            <a:r>
              <a:rPr lang="en-US" sz="2000" dirty="0" err="1" smtClean="0"/>
              <a:t>Aufgaben</a:t>
            </a:r>
            <a:r>
              <a:rPr lang="en-US" sz="2000" dirty="0" smtClean="0"/>
              <a:t>, die </a:t>
            </a:r>
            <a:r>
              <a:rPr lang="en-US" sz="2000" dirty="0" err="1" smtClean="0"/>
              <a:t>wir</a:t>
            </a:r>
            <a:r>
              <a:rPr lang="en-US" sz="2000" dirty="0" smtClean="0"/>
              <a:t> </a:t>
            </a:r>
            <a:r>
              <a:rPr lang="en-US" sz="2000" dirty="0" err="1" smtClean="0"/>
              <a:t>zusammen</a:t>
            </a:r>
            <a:r>
              <a:rPr lang="en-US" sz="2000" dirty="0" smtClean="0"/>
              <a:t> </a:t>
            </a:r>
            <a:r>
              <a:rPr lang="en-US" sz="2000" dirty="0" err="1" smtClean="0"/>
              <a:t>mit</a:t>
            </a:r>
            <a:r>
              <a:rPr lang="en-US" sz="2000" dirty="0" smtClean="0"/>
              <a:t> </a:t>
            </a:r>
            <a:r>
              <a:rPr lang="en-US" sz="2000" dirty="0" err="1" smtClean="0"/>
              <a:t>anderen</a:t>
            </a:r>
            <a:r>
              <a:rPr lang="en-US" sz="2000" dirty="0" smtClean="0"/>
              <a:t> </a:t>
            </a:r>
            <a:r>
              <a:rPr lang="en-US" sz="2000" dirty="0" err="1" smtClean="0"/>
              <a:t>Personen</a:t>
            </a:r>
            <a:r>
              <a:rPr lang="en-US" sz="2000" dirty="0" smtClean="0"/>
              <a:t>  </a:t>
            </a:r>
            <a:r>
              <a:rPr lang="en-US" sz="2000" dirty="0" err="1" smtClean="0"/>
              <a:t>lösen</a:t>
            </a:r>
            <a:r>
              <a:rPr lang="en-US" sz="2000" dirty="0" smtClean="0"/>
              <a:t> </a:t>
            </a:r>
            <a:r>
              <a:rPr lang="en-US" sz="2000" dirty="0" err="1" smtClean="0"/>
              <a:t>sollen</a:t>
            </a:r>
            <a:r>
              <a:rPr lang="en-US" sz="2000" dirty="0" smtClean="0"/>
              <a:t>, </a:t>
            </a:r>
            <a:r>
              <a:rPr lang="en-US" sz="2000" dirty="0" err="1" smtClean="0"/>
              <a:t>organisieren</a:t>
            </a:r>
            <a:r>
              <a:rPr lang="en-US" sz="2000" dirty="0" smtClean="0"/>
              <a:t>, </a:t>
            </a:r>
            <a:r>
              <a:rPr lang="en-US" sz="2000" dirty="0" err="1" smtClean="0"/>
              <a:t>teilen</a:t>
            </a:r>
            <a:r>
              <a:rPr lang="en-US" sz="2000" dirty="0" smtClean="0"/>
              <a:t>, </a:t>
            </a:r>
            <a:r>
              <a:rPr lang="en-US" sz="2000" dirty="0" err="1" smtClean="0"/>
              <a:t>delegieren</a:t>
            </a:r>
            <a:r>
              <a:rPr lang="en-US" sz="2000" dirty="0" smtClean="0"/>
              <a:t> und </a:t>
            </a:r>
            <a:r>
              <a:rPr lang="en-US" sz="2000" dirty="0" err="1" smtClean="0"/>
              <a:t>umsetzen</a:t>
            </a:r>
            <a:r>
              <a:rPr lang="en-US" sz="2000" dirty="0" smtClean="0"/>
              <a:t> </a:t>
            </a:r>
          </a:p>
          <a:p>
            <a:pPr lvl="0" algn="just">
              <a:buClr>
                <a:schemeClr val="accent2"/>
              </a:buClr>
              <a:buFont typeface="Arial" pitchFamily="34" charset="0"/>
              <a:buChar char="•"/>
            </a:pPr>
            <a:r>
              <a:rPr lang="en-US" sz="2000" b="1" dirty="0" err="1" smtClean="0">
                <a:solidFill>
                  <a:schemeClr val="accent2"/>
                </a:solidFill>
              </a:rPr>
              <a:t>Durchsetzungsfähigkeit</a:t>
            </a:r>
            <a:r>
              <a:rPr lang="en-US" sz="2000" dirty="0" smtClean="0">
                <a:solidFill>
                  <a:schemeClr val="accent2"/>
                </a:solidFill>
              </a:rPr>
              <a:t>: </a:t>
            </a:r>
            <a:r>
              <a:rPr lang="en-US" sz="2000" dirty="0" err="1"/>
              <a:t>unsere</a:t>
            </a:r>
            <a:r>
              <a:rPr lang="en-US" sz="2000" dirty="0"/>
              <a:t> </a:t>
            </a:r>
            <a:r>
              <a:rPr lang="en-US" sz="2000" dirty="0" err="1"/>
              <a:t>Werte</a:t>
            </a:r>
            <a:r>
              <a:rPr lang="en-US" sz="2000" dirty="0"/>
              <a:t>, </a:t>
            </a:r>
            <a:r>
              <a:rPr lang="en-US" sz="2000" dirty="0" err="1"/>
              <a:t>Ideen</a:t>
            </a:r>
            <a:r>
              <a:rPr lang="en-US" sz="2000" dirty="0"/>
              <a:t>, </a:t>
            </a:r>
            <a:r>
              <a:rPr lang="en-US" sz="2000" dirty="0" err="1"/>
              <a:t>Glauben</a:t>
            </a:r>
            <a:r>
              <a:rPr lang="en-US" sz="2000" dirty="0"/>
              <a:t>, </a:t>
            </a:r>
            <a:r>
              <a:rPr lang="en-US" sz="2000" dirty="0" err="1"/>
              <a:t>Meinungen</a:t>
            </a:r>
            <a:r>
              <a:rPr lang="en-US" sz="2000" dirty="0"/>
              <a:t>, </a:t>
            </a:r>
            <a:r>
              <a:rPr lang="en-US" sz="2000" dirty="0" err="1"/>
              <a:t>Bedürfnisse</a:t>
            </a:r>
            <a:r>
              <a:rPr lang="en-US" sz="2000" dirty="0"/>
              <a:t> und </a:t>
            </a:r>
            <a:r>
              <a:rPr lang="en-US" sz="2000" dirty="0" err="1"/>
              <a:t>Wünsche</a:t>
            </a:r>
            <a:r>
              <a:rPr lang="en-US" sz="2000" dirty="0"/>
              <a:t> </a:t>
            </a:r>
            <a:r>
              <a:rPr lang="en-US" sz="2000" dirty="0" err="1"/>
              <a:t>uneingeschränkt</a:t>
            </a:r>
            <a:r>
              <a:rPr lang="en-US" sz="2000" dirty="0"/>
              <a:t> </a:t>
            </a:r>
            <a:r>
              <a:rPr lang="en-US" sz="2000" dirty="0" err="1"/>
              <a:t>zu</a:t>
            </a:r>
            <a:r>
              <a:rPr lang="en-US" sz="2000" dirty="0"/>
              <a:t> </a:t>
            </a:r>
            <a:r>
              <a:rPr lang="en-US" sz="2000" dirty="0" err="1" smtClean="0"/>
              <a:t>kommunizieren</a:t>
            </a:r>
            <a:endParaRPr lang="en-US" sz="2000" dirty="0" smtClean="0"/>
          </a:p>
          <a:p>
            <a:pPr lvl="0" algn="just">
              <a:buClr>
                <a:schemeClr val="accent2"/>
              </a:buClr>
              <a:buFont typeface="Arial" pitchFamily="34" charset="0"/>
              <a:buChar char="•"/>
            </a:pPr>
            <a:endParaRPr lang="el-GR" sz="2000" dirty="0"/>
          </a:p>
          <a:p>
            <a:pPr algn="just">
              <a:buClr>
                <a:schemeClr val="accent2"/>
              </a:buClr>
            </a:pPr>
            <a:r>
              <a:rPr lang="en-US" sz="2000" b="1" dirty="0" err="1">
                <a:solidFill>
                  <a:schemeClr val="accent2"/>
                </a:solidFill>
              </a:rPr>
              <a:t>Emotionale</a:t>
            </a:r>
            <a:r>
              <a:rPr lang="en-US" sz="2000" b="1" dirty="0">
                <a:solidFill>
                  <a:schemeClr val="accent2"/>
                </a:solidFill>
              </a:rPr>
              <a:t> </a:t>
            </a:r>
            <a:r>
              <a:rPr lang="en-US" sz="2000" b="1" dirty="0" err="1" smtClean="0">
                <a:solidFill>
                  <a:schemeClr val="accent2"/>
                </a:solidFill>
              </a:rPr>
              <a:t>Intelligenz</a:t>
            </a:r>
            <a:r>
              <a:rPr lang="en-US" sz="2000" dirty="0" smtClean="0"/>
              <a:t>: </a:t>
            </a:r>
            <a:r>
              <a:rPr lang="en-US" sz="2000" dirty="0" err="1" smtClean="0"/>
              <a:t>Es</a:t>
            </a:r>
            <a:r>
              <a:rPr lang="en-US" sz="2000" dirty="0" smtClean="0"/>
              <a:t> </a:t>
            </a:r>
            <a:r>
              <a:rPr lang="en-US" sz="2000" dirty="0" err="1" smtClean="0"/>
              <a:t>kann</a:t>
            </a:r>
            <a:r>
              <a:rPr lang="en-US" sz="2000" dirty="0" smtClean="0"/>
              <a:t> </a:t>
            </a:r>
            <a:r>
              <a:rPr lang="en-US" sz="2000" dirty="0" err="1" smtClean="0"/>
              <a:t>als</a:t>
            </a:r>
            <a:r>
              <a:rPr lang="en-US" sz="2000" dirty="0" smtClean="0"/>
              <a:t> </a:t>
            </a:r>
            <a:r>
              <a:rPr lang="en-US" sz="2000" dirty="0" err="1" smtClean="0"/>
              <a:t>Maß</a:t>
            </a:r>
            <a:r>
              <a:rPr lang="en-US" sz="2000" dirty="0" smtClean="0"/>
              <a:t> </a:t>
            </a:r>
            <a:r>
              <a:rPr lang="en-US" sz="2000" dirty="0" smtClean="0"/>
              <a:t>für die </a:t>
            </a:r>
            <a:r>
              <a:rPr lang="en-US" sz="2000" dirty="0" err="1" smtClean="0"/>
              <a:t>Fähigkeit</a:t>
            </a:r>
            <a:r>
              <a:rPr lang="en-US" sz="2000" dirty="0" smtClean="0"/>
              <a:t> </a:t>
            </a:r>
            <a:r>
              <a:rPr lang="en-US" sz="2000" dirty="0" err="1" smtClean="0"/>
              <a:t>einer</a:t>
            </a:r>
            <a:r>
              <a:rPr lang="en-US" sz="2000" dirty="0" smtClean="0"/>
              <a:t> Person </a:t>
            </a:r>
            <a:r>
              <a:rPr lang="en-US" sz="2000" dirty="0" err="1" smtClean="0"/>
              <a:t>definiert</a:t>
            </a:r>
            <a:r>
              <a:rPr lang="en-US" sz="2000" dirty="0" smtClean="0"/>
              <a:t> </a:t>
            </a:r>
            <a:r>
              <a:rPr lang="en-US" sz="2000" dirty="0" err="1" smtClean="0"/>
              <a:t>werden</a:t>
            </a:r>
            <a:r>
              <a:rPr lang="en-US" sz="2000" dirty="0" smtClean="0"/>
              <a:t>, </a:t>
            </a:r>
            <a:r>
              <a:rPr lang="en-US" sz="2000" dirty="0" err="1" smtClean="0"/>
              <a:t>eigene</a:t>
            </a:r>
            <a:r>
              <a:rPr lang="en-US" sz="2000" dirty="0" smtClean="0"/>
              <a:t> </a:t>
            </a:r>
            <a:r>
              <a:rPr lang="en-US" sz="2000" dirty="0" err="1" smtClean="0"/>
              <a:t>Emotionen</a:t>
            </a:r>
            <a:r>
              <a:rPr lang="en-US" sz="2000" dirty="0" smtClean="0"/>
              <a:t> und die </a:t>
            </a:r>
            <a:r>
              <a:rPr lang="en-US" sz="2000" dirty="0" err="1" smtClean="0"/>
              <a:t>Emotionen</a:t>
            </a:r>
            <a:r>
              <a:rPr lang="en-US" sz="2000" dirty="0" smtClean="0"/>
              <a:t> </a:t>
            </a:r>
            <a:r>
              <a:rPr lang="en-US" sz="2000" dirty="0" err="1" smtClean="0"/>
              <a:t>anderer</a:t>
            </a:r>
            <a:r>
              <a:rPr lang="en-US" sz="2000" dirty="0" smtClean="0"/>
              <a:t> </a:t>
            </a:r>
            <a:r>
              <a:rPr lang="en-US" sz="2000" dirty="0" err="1" smtClean="0"/>
              <a:t>Personen</a:t>
            </a:r>
            <a:r>
              <a:rPr lang="en-US" sz="2000" dirty="0" smtClean="0"/>
              <a:t> </a:t>
            </a:r>
            <a:r>
              <a:rPr lang="en-US" sz="2000" dirty="0" err="1" smtClean="0"/>
              <a:t>sowohl</a:t>
            </a:r>
            <a:r>
              <a:rPr lang="en-US" sz="2000" dirty="0" smtClean="0"/>
              <a:t> in </a:t>
            </a:r>
            <a:r>
              <a:rPr lang="en-US" sz="2000" dirty="0" err="1" smtClean="0"/>
              <a:t>Einzel</a:t>
            </a:r>
            <a:r>
              <a:rPr lang="en-US" sz="2000" dirty="0" smtClean="0"/>
              <a:t>- </a:t>
            </a:r>
            <a:r>
              <a:rPr lang="en-US" sz="2000" dirty="0" err="1" smtClean="0"/>
              <a:t>als</a:t>
            </a:r>
            <a:r>
              <a:rPr lang="en-US" sz="2000" dirty="0" smtClean="0"/>
              <a:t> </a:t>
            </a:r>
            <a:r>
              <a:rPr lang="en-US" sz="2000" dirty="0" err="1" smtClean="0"/>
              <a:t>auch</a:t>
            </a:r>
            <a:r>
              <a:rPr lang="en-US" sz="2000" dirty="0" smtClean="0"/>
              <a:t> in </a:t>
            </a:r>
            <a:r>
              <a:rPr lang="en-US" sz="2000" dirty="0" err="1" smtClean="0"/>
              <a:t>Gruppensituationen</a:t>
            </a:r>
            <a:r>
              <a:rPr lang="en-US" sz="2000" dirty="0" smtClean="0"/>
              <a:t> </a:t>
            </a:r>
            <a:r>
              <a:rPr lang="en-US" sz="2000" dirty="0" err="1" smtClean="0"/>
              <a:t>erkennen</a:t>
            </a:r>
            <a:r>
              <a:rPr lang="en-US" sz="2000" dirty="0" smtClean="0"/>
              <a:t> und </a:t>
            </a:r>
            <a:r>
              <a:rPr lang="en-US" sz="2000" dirty="0" err="1" smtClean="0"/>
              <a:t>steuern</a:t>
            </a:r>
            <a:r>
              <a:rPr lang="en-US" sz="2000" dirty="0" smtClean="0"/>
              <a:t> </a:t>
            </a:r>
            <a:r>
              <a:rPr lang="en-US" sz="2000" dirty="0" err="1" smtClean="0"/>
              <a:t>zu</a:t>
            </a:r>
            <a:r>
              <a:rPr lang="en-US" sz="2000" dirty="0" smtClean="0"/>
              <a:t> </a:t>
            </a:r>
            <a:r>
              <a:rPr lang="en-US" sz="2000" dirty="0" err="1" smtClean="0"/>
              <a:t>können</a:t>
            </a:r>
            <a:r>
              <a:rPr lang="en-US" sz="2000" dirty="0" smtClean="0"/>
              <a:t>. </a:t>
            </a:r>
            <a:endParaRPr lang="el-GR" sz="2000" b="1" dirty="0">
              <a:solidFill>
                <a:schemeClr val="accent2"/>
              </a:solidFill>
            </a:endParaRPr>
          </a:p>
        </p:txBody>
      </p:sp>
      <p:pic>
        <p:nvPicPr>
          <p:cNvPr id="11" name="Picture 10" descr="17857Assertiveness.jpg"/>
          <p:cNvPicPr>
            <a:picLocks noChangeAspect="1"/>
          </p:cNvPicPr>
          <p:nvPr/>
        </p:nvPicPr>
        <p:blipFill>
          <a:blip r:embed="rId4"/>
          <a:stretch>
            <a:fillRect/>
          </a:stretch>
        </p:blipFill>
        <p:spPr>
          <a:xfrm>
            <a:off x="393744" y="4775203"/>
            <a:ext cx="5043888" cy="1874520"/>
          </a:xfrm>
          <a:prstGeom prst="rect">
            <a:avLst/>
          </a:prstGeom>
        </p:spPr>
      </p:pic>
      <p:pic>
        <p:nvPicPr>
          <p:cNvPr id="15" name="Picture 14" descr="124087-636190588976602546-16x9.jpg"/>
          <p:cNvPicPr>
            <a:picLocks noChangeAspect="1"/>
          </p:cNvPicPr>
          <p:nvPr/>
        </p:nvPicPr>
        <p:blipFill>
          <a:blip r:embed="rId5"/>
          <a:stretch>
            <a:fillRect/>
          </a:stretch>
        </p:blipFill>
        <p:spPr>
          <a:xfrm>
            <a:off x="6864439" y="4818363"/>
            <a:ext cx="3218315" cy="1810302"/>
          </a:xfrm>
          <a:prstGeom prst="rect">
            <a:avLst/>
          </a:prstGeom>
        </p:spPr>
      </p:pic>
      <p:sp>
        <p:nvSpPr>
          <p:cNvPr id="7" name="Slide Number Placeholder 6"/>
          <p:cNvSpPr>
            <a:spLocks noGrp="1"/>
          </p:cNvSpPr>
          <p:nvPr>
            <p:ph type="sldNum" sz="quarter" idx="12"/>
          </p:nvPr>
        </p:nvSpPr>
        <p:spPr>
          <a:xfrm>
            <a:off x="10837334" y="6583680"/>
            <a:ext cx="973666" cy="274320"/>
          </a:xfrm>
        </p:spPr>
        <p:txBody>
          <a:bodyPr/>
          <a:lstStyle/>
          <a:p>
            <a:fld id="{4FAB73BC-B049-4115-A692-8D63A059BFB8}" type="slidenum">
              <a:rPr lang="en-US" smtClean="0"/>
              <a:pPr/>
              <a:t>8</a:t>
            </a:fld>
            <a:endParaRPr lang="en-US" dirty="0"/>
          </a:p>
        </p:txBody>
      </p:sp>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lstStyle/>
          <a:p>
            <a:r>
              <a:rPr lang="en-US" dirty="0" smtClean="0"/>
              <a:t>ÜBUNGSBEISPIEL</a:t>
            </a:r>
            <a:endParaRPr lang="el-GR" dirty="0"/>
          </a:p>
        </p:txBody>
      </p:sp>
      <p:sp>
        <p:nvSpPr>
          <p:cNvPr id="22" name="TextBox 21"/>
          <p:cNvSpPr txBox="1"/>
          <p:nvPr/>
        </p:nvSpPr>
        <p:spPr>
          <a:xfrm>
            <a:off x="940620" y="2186024"/>
            <a:ext cx="3502592" cy="3477875"/>
          </a:xfrm>
          <a:prstGeom prst="rect">
            <a:avLst/>
          </a:prstGeom>
          <a:noFill/>
        </p:spPr>
        <p:txBody>
          <a:bodyPr wrap="square" rtlCol="0">
            <a:spAutoFit/>
          </a:bodyPr>
          <a:lstStyle/>
          <a:p>
            <a:pPr>
              <a:buClr>
                <a:schemeClr val="accent2"/>
              </a:buClr>
              <a:buFont typeface="Arial" pitchFamily="34" charset="0"/>
              <a:buChar char="•"/>
            </a:pPr>
            <a:r>
              <a:rPr lang="en-US" sz="2000" dirty="0" smtClean="0"/>
              <a:t>   </a:t>
            </a:r>
            <a:r>
              <a:rPr lang="en-US" sz="2000" dirty="0" err="1" smtClean="0"/>
              <a:t>Gehen</a:t>
            </a:r>
            <a:r>
              <a:rPr lang="en-US" sz="2000" dirty="0" smtClean="0"/>
              <a:t> </a:t>
            </a:r>
            <a:r>
              <a:rPr lang="en-US" sz="2000" dirty="0" err="1" smtClean="0"/>
              <a:t>Sie</a:t>
            </a:r>
            <a:r>
              <a:rPr lang="en-US" sz="2000" dirty="0" smtClean="0"/>
              <a:t> die Soft </a:t>
            </a:r>
            <a:r>
              <a:rPr lang="en-US" sz="2000" dirty="0" smtClean="0"/>
              <a:t>Skills </a:t>
            </a:r>
            <a:r>
              <a:rPr lang="en-US" sz="2000" dirty="0" smtClean="0"/>
              <a:t>auf den </a:t>
            </a:r>
            <a:r>
              <a:rPr lang="en-US" sz="2000" dirty="0" err="1" smtClean="0"/>
              <a:t>Folien</a:t>
            </a:r>
            <a:r>
              <a:rPr lang="en-US" sz="2000" dirty="0" smtClean="0"/>
              <a:t> 4-7 </a:t>
            </a:r>
            <a:r>
              <a:rPr lang="en-US" sz="2000" dirty="0" err="1" smtClean="0"/>
              <a:t>durch</a:t>
            </a:r>
            <a:r>
              <a:rPr lang="en-US" sz="2000" dirty="0" smtClean="0"/>
              <a:t> und </a:t>
            </a:r>
            <a:r>
              <a:rPr lang="en-US" sz="2000" dirty="0" err="1" smtClean="0"/>
              <a:t>beurteilen</a:t>
            </a:r>
            <a:r>
              <a:rPr lang="en-US" sz="2000" dirty="0" smtClean="0"/>
              <a:t> </a:t>
            </a:r>
            <a:r>
              <a:rPr lang="en-US" sz="2000" dirty="0" err="1" smtClean="0"/>
              <a:t>Sie</a:t>
            </a:r>
            <a:r>
              <a:rPr lang="en-US" sz="2000" dirty="0" smtClean="0"/>
              <a:t>, </a:t>
            </a:r>
            <a:r>
              <a:rPr lang="en-US" sz="2000" dirty="0" err="1" smtClean="0"/>
              <a:t>wieviel</a:t>
            </a:r>
            <a:r>
              <a:rPr lang="en-US" sz="2000" dirty="0" smtClean="0"/>
              <a:t> </a:t>
            </a:r>
            <a:r>
              <a:rPr lang="en-US" sz="2000" dirty="0" err="1" smtClean="0"/>
              <a:t>Kompetenz</a:t>
            </a:r>
            <a:r>
              <a:rPr lang="en-US" sz="2000" dirty="0" smtClean="0"/>
              <a:t> in </a:t>
            </a:r>
            <a:r>
              <a:rPr lang="en-US" sz="2000" dirty="0" err="1" smtClean="0"/>
              <a:t>Ihrem</a:t>
            </a:r>
            <a:r>
              <a:rPr lang="en-US" sz="2000" dirty="0" smtClean="0"/>
              <a:t> </a:t>
            </a:r>
            <a:r>
              <a:rPr lang="en-US" sz="2000" dirty="0" err="1" smtClean="0"/>
              <a:t>täglichen</a:t>
            </a:r>
            <a:r>
              <a:rPr lang="en-US" sz="2000" dirty="0" smtClean="0"/>
              <a:t> Leben </a:t>
            </a:r>
            <a:r>
              <a:rPr lang="en-US" sz="2000" dirty="0" err="1" smtClean="0"/>
              <a:t>Sie</a:t>
            </a:r>
            <a:r>
              <a:rPr lang="en-US" sz="2000" dirty="0" smtClean="0"/>
              <a:t> </a:t>
            </a:r>
            <a:r>
              <a:rPr lang="en-US" sz="2000" dirty="0" err="1" smtClean="0"/>
              <a:t>davon</a:t>
            </a:r>
            <a:r>
              <a:rPr lang="en-US" sz="2000" dirty="0" smtClean="0"/>
              <a:t> </a:t>
            </a:r>
            <a:r>
              <a:rPr lang="en-US" sz="2000" dirty="0" err="1" smtClean="0"/>
              <a:t>besitzen</a:t>
            </a:r>
            <a:r>
              <a:rPr lang="en-US" sz="2000" dirty="0" smtClean="0"/>
              <a:t> (von 1 = </a:t>
            </a:r>
            <a:r>
              <a:rPr lang="en-US" sz="2000" dirty="0" err="1" smtClean="0"/>
              <a:t>wenig</a:t>
            </a:r>
            <a:r>
              <a:rPr lang="en-US" sz="2000" dirty="0" smtClean="0"/>
              <a:t> </a:t>
            </a:r>
            <a:r>
              <a:rPr lang="en-US" sz="2000" dirty="0" err="1" smtClean="0"/>
              <a:t>bis</a:t>
            </a:r>
            <a:r>
              <a:rPr lang="en-US" sz="2000" dirty="0" smtClean="0"/>
              <a:t> 4 = </a:t>
            </a:r>
            <a:r>
              <a:rPr lang="en-US" sz="2000" dirty="0" err="1" smtClean="0"/>
              <a:t>sehr</a:t>
            </a:r>
            <a:r>
              <a:rPr lang="en-US" sz="2000" dirty="0" smtClean="0"/>
              <a:t> </a:t>
            </a:r>
            <a:r>
              <a:rPr lang="en-US" sz="2000" dirty="0" err="1" smtClean="0"/>
              <a:t>viel</a:t>
            </a:r>
            <a:r>
              <a:rPr lang="en-US" sz="2000" dirty="0" smtClean="0"/>
              <a:t>). </a:t>
            </a:r>
          </a:p>
          <a:p>
            <a:pPr>
              <a:buClr>
                <a:schemeClr val="accent2"/>
              </a:buClr>
              <a:buFont typeface="Arial" pitchFamily="34" charset="0"/>
              <a:buChar char="•"/>
            </a:pPr>
            <a:r>
              <a:rPr lang="en-US" sz="2000" dirty="0" smtClean="0"/>
              <a:t> </a:t>
            </a:r>
            <a:r>
              <a:rPr lang="en-US" sz="2000" dirty="0" err="1" smtClean="0"/>
              <a:t>Identifizieren</a:t>
            </a:r>
            <a:r>
              <a:rPr lang="en-US" sz="2000" dirty="0" smtClean="0"/>
              <a:t> </a:t>
            </a:r>
            <a:r>
              <a:rPr lang="en-US" sz="2000" dirty="0" err="1" smtClean="0"/>
              <a:t>Sie</a:t>
            </a:r>
            <a:r>
              <a:rPr lang="en-US" sz="2000" dirty="0" smtClean="0"/>
              <a:t> </a:t>
            </a:r>
            <a:r>
              <a:rPr lang="en-US" sz="2000" dirty="0" err="1" smtClean="0"/>
              <a:t>jene</a:t>
            </a:r>
            <a:r>
              <a:rPr lang="en-US" sz="2000" dirty="0" smtClean="0"/>
              <a:t> </a:t>
            </a:r>
            <a:r>
              <a:rPr lang="en-US" sz="2000" dirty="0" err="1" smtClean="0"/>
              <a:t>Kompetenzen</a:t>
            </a:r>
            <a:r>
              <a:rPr lang="en-US" sz="2000" dirty="0" smtClean="0"/>
              <a:t>, in </a:t>
            </a:r>
            <a:r>
              <a:rPr lang="en-US" sz="2000" dirty="0" err="1" smtClean="0"/>
              <a:t>denen</a:t>
            </a:r>
            <a:r>
              <a:rPr lang="en-US" sz="2000" dirty="0" smtClean="0"/>
              <a:t> </a:t>
            </a:r>
            <a:r>
              <a:rPr lang="en-US" sz="2000" dirty="0" err="1" smtClean="0"/>
              <a:t>Sie</a:t>
            </a:r>
            <a:r>
              <a:rPr lang="en-US" sz="2000" dirty="0" smtClean="0"/>
              <a:t> </a:t>
            </a:r>
            <a:r>
              <a:rPr lang="en-US" sz="2000" dirty="0" err="1" smtClean="0"/>
              <a:t>stärker</a:t>
            </a:r>
            <a:r>
              <a:rPr lang="en-US" sz="2000" dirty="0" smtClean="0"/>
              <a:t> (</a:t>
            </a:r>
            <a:r>
              <a:rPr lang="en-US" sz="2000" dirty="0" err="1" smtClean="0"/>
              <a:t>seien</a:t>
            </a:r>
            <a:r>
              <a:rPr lang="en-US" sz="2000" dirty="0" smtClean="0"/>
              <a:t> </a:t>
            </a:r>
            <a:r>
              <a:rPr lang="en-US" sz="2000" dirty="0" err="1" smtClean="0"/>
              <a:t>Sie</a:t>
            </a:r>
            <a:r>
              <a:rPr lang="en-US" sz="2000" dirty="0" smtClean="0"/>
              <a:t> </a:t>
            </a:r>
            <a:r>
              <a:rPr lang="en-US" sz="2000" dirty="0" err="1" smtClean="0"/>
              <a:t>stolz</a:t>
            </a:r>
            <a:r>
              <a:rPr lang="en-US" sz="2000" dirty="0" smtClean="0"/>
              <a:t> </a:t>
            </a:r>
            <a:r>
              <a:rPr lang="en-US" sz="2000" dirty="0" err="1" smtClean="0"/>
              <a:t>drauf</a:t>
            </a:r>
            <a:r>
              <a:rPr lang="en-US" sz="2000" dirty="0" smtClean="0"/>
              <a:t>) </a:t>
            </a:r>
            <a:r>
              <a:rPr lang="en-US" sz="2000" dirty="0" err="1" smtClean="0"/>
              <a:t>bzw</a:t>
            </a:r>
            <a:r>
              <a:rPr lang="en-US" sz="2000" dirty="0" smtClean="0"/>
              <a:t>. </a:t>
            </a:r>
            <a:r>
              <a:rPr lang="en-US" sz="2000" dirty="0" err="1" smtClean="0"/>
              <a:t>schwächer</a:t>
            </a:r>
            <a:r>
              <a:rPr lang="en-US" sz="2000" dirty="0" smtClean="0"/>
              <a:t> (um </a:t>
            </a:r>
            <a:r>
              <a:rPr lang="en-US" sz="2000" dirty="0" err="1" smtClean="0"/>
              <a:t>sie</a:t>
            </a:r>
            <a:r>
              <a:rPr lang="en-US" sz="2000" dirty="0" smtClean="0"/>
              <a:t> </a:t>
            </a:r>
            <a:r>
              <a:rPr lang="en-US" sz="2000" dirty="0" err="1" smtClean="0"/>
              <a:t>zu</a:t>
            </a:r>
            <a:r>
              <a:rPr lang="en-US" sz="2000" dirty="0" smtClean="0"/>
              <a:t> </a:t>
            </a:r>
            <a:r>
              <a:rPr lang="en-US" sz="2000" dirty="0" err="1" smtClean="0"/>
              <a:t>stärken</a:t>
            </a:r>
            <a:r>
              <a:rPr lang="en-US" sz="2000" dirty="0" smtClean="0"/>
              <a:t>) </a:t>
            </a:r>
            <a:r>
              <a:rPr lang="en-US" sz="2000" dirty="0" err="1" smtClean="0"/>
              <a:t>sind</a:t>
            </a:r>
            <a:r>
              <a:rPr lang="en-US" sz="2000" dirty="0" smtClean="0"/>
              <a:t>. </a:t>
            </a:r>
            <a:endParaRPr lang="en-US" sz="2000" dirty="0"/>
          </a:p>
        </p:txBody>
      </p:sp>
      <p:pic>
        <p:nvPicPr>
          <p:cNvPr id="5" name="Picture 4" descr="13-Okt-Tips.jpg"/>
          <p:cNvPicPr>
            <a:picLocks noChangeAspect="1"/>
          </p:cNvPicPr>
          <p:nvPr/>
        </p:nvPicPr>
        <p:blipFill>
          <a:blip r:embed="rId4"/>
          <a:stretch>
            <a:fillRect/>
          </a:stretch>
        </p:blipFill>
        <p:spPr>
          <a:xfrm>
            <a:off x="4686084" y="1596891"/>
            <a:ext cx="6583302" cy="4392000"/>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9</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909</Words>
  <Application>Microsoft Office PowerPoint</Application>
  <PresentationFormat>Breitbild</PresentationFormat>
  <Paragraphs>110</Paragraphs>
  <Slides>16</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Arial</vt:lpstr>
      <vt:lpstr>Calibri</vt:lpstr>
      <vt:lpstr>Century Gothic</vt:lpstr>
      <vt:lpstr>Times New Roman</vt:lpstr>
      <vt:lpstr>Tw Cen MT</vt:lpstr>
      <vt:lpstr>Tw Cen MT Condensed</vt:lpstr>
      <vt:lpstr>Wingdings 3</vt:lpstr>
      <vt:lpstr>Integral</vt:lpstr>
      <vt:lpstr>SOZIALE KOMPETENZEN UND WAS SIE BEDEUTEN. DIE WICHTIGKEIT ZWISCHENMENSCH-LICHER KOMPETENZEN IM BERUFSLEBEN.</vt:lpstr>
      <vt:lpstr>ziele</vt:lpstr>
      <vt:lpstr>WAS SIND soft skills?</vt:lpstr>
      <vt:lpstr>WAS SIND soft skills?</vt:lpstr>
      <vt:lpstr>WAS SIND SOFT SKILLS IM TÄGLICHEN LEBEN?</vt:lpstr>
      <vt:lpstr>WAS SIND SOFT SKILLS IM TÄGLICHEN LEBEN?</vt:lpstr>
      <vt:lpstr>WAS SIND SOFT SKILLS IM TÄGLICHEN LEBEN?</vt:lpstr>
      <vt:lpstr>WAS SIND SOFT SKILLS IM TÄGLICHEN LEBEN?</vt:lpstr>
      <vt:lpstr>ÜBUNGSBEISPIEL</vt:lpstr>
      <vt:lpstr>INWIEFERN SIND INTERPERSONELLE KOMPETENZEN WICHTIG FÜR DAS BERUFSLEBEN? (VON Soteris Phoraris)</vt:lpstr>
      <vt:lpstr>DAMIT WERDEN IHRE MÖGLICHKEITEN erweitert</vt:lpstr>
      <vt:lpstr>DAMIT WERDEN SIE ZUORDENBAR</vt:lpstr>
      <vt:lpstr>MIT IHNEN KÖNNEN SIE SOZIALES BEWUSSTSEIN ZEIGEN</vt:lpstr>
      <vt:lpstr>SIE SORGEN DAFÜR, DASS SIE IHRE PERSÖNLICHEN BEZIEHUNGEN PFLEGEN</vt:lpstr>
      <vt:lpstr>SIE MACHEN SIE ZU EINER GUTEN FÜHRUNGSKRAFT</vt:lpstr>
      <vt:lpstr>SOFT SKILLS WERDEN IM BERUFSLESEN ANGEWANDT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Claudia Prasch-Hofer</cp:lastModifiedBy>
  <cp:revision>177</cp:revision>
  <dcterms:created xsi:type="dcterms:W3CDTF">2017-12-19T15:29:47Z</dcterms:created>
  <dcterms:modified xsi:type="dcterms:W3CDTF">2018-07-09T12:16:40Z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